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5"/>
  </p:notesMasterIdLst>
  <p:sldIdLst>
    <p:sldId id="256" r:id="rId2"/>
    <p:sldId id="474" r:id="rId3"/>
    <p:sldId id="465" r:id="rId4"/>
    <p:sldId id="261" r:id="rId5"/>
    <p:sldId id="398" r:id="rId6"/>
    <p:sldId id="389" r:id="rId7"/>
    <p:sldId id="577" r:id="rId8"/>
    <p:sldId id="578" r:id="rId9"/>
    <p:sldId id="459" r:id="rId10"/>
    <p:sldId id="392" r:id="rId11"/>
    <p:sldId id="396" r:id="rId12"/>
    <p:sldId id="395" r:id="rId13"/>
    <p:sldId id="461" r:id="rId14"/>
    <p:sldId id="460" r:id="rId15"/>
    <p:sldId id="400" r:id="rId16"/>
    <p:sldId id="409" r:id="rId17"/>
    <p:sldId id="517" r:id="rId18"/>
    <p:sldId id="1347" r:id="rId19"/>
    <p:sldId id="1348" r:id="rId20"/>
    <p:sldId id="519" r:id="rId21"/>
    <p:sldId id="520" r:id="rId22"/>
    <p:sldId id="418" r:id="rId23"/>
    <p:sldId id="521" r:id="rId24"/>
    <p:sldId id="419" r:id="rId25"/>
    <p:sldId id="1349" r:id="rId26"/>
    <p:sldId id="1351" r:id="rId27"/>
    <p:sldId id="442" r:id="rId28"/>
    <p:sldId id="624" r:id="rId29"/>
    <p:sldId id="1350" r:id="rId30"/>
    <p:sldId id="493" r:id="rId31"/>
    <p:sldId id="494" r:id="rId32"/>
    <p:sldId id="495" r:id="rId33"/>
    <p:sldId id="49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FD9A95A-0DCB-4E94-9181-88ADE2385086}">
          <p14:sldIdLst>
            <p14:sldId id="256"/>
          </p14:sldIdLst>
        </p14:section>
        <p14:section name="What does experience look like?" id="{00C94896-4A0C-47DA-BDF7-7CA8B199A894}">
          <p14:sldIdLst>
            <p14:sldId id="474"/>
            <p14:sldId id="465"/>
            <p14:sldId id="261"/>
            <p14:sldId id="398"/>
            <p14:sldId id="389"/>
            <p14:sldId id="577"/>
            <p14:sldId id="578"/>
            <p14:sldId id="459"/>
            <p14:sldId id="392"/>
            <p14:sldId id="396"/>
            <p14:sldId id="395"/>
            <p14:sldId id="461"/>
            <p14:sldId id="460"/>
            <p14:sldId id="400"/>
            <p14:sldId id="409"/>
            <p14:sldId id="517"/>
            <p14:sldId id="1347"/>
            <p14:sldId id="1348"/>
            <p14:sldId id="519"/>
            <p14:sldId id="520"/>
            <p14:sldId id="418"/>
            <p14:sldId id="521"/>
            <p14:sldId id="419"/>
            <p14:sldId id="1349"/>
            <p14:sldId id="1351"/>
            <p14:sldId id="442"/>
            <p14:sldId id="624"/>
            <p14:sldId id="1350"/>
            <p14:sldId id="493"/>
            <p14:sldId id="494"/>
            <p14:sldId id="495"/>
            <p14:sldId id="49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FF99"/>
    <a:srgbClr val="B15928"/>
    <a:srgbClr val="CAB2D6"/>
    <a:srgbClr val="6A3D9A"/>
    <a:srgbClr val="FDBF6F"/>
    <a:srgbClr val="FF7F00"/>
    <a:srgbClr val="FB9A99"/>
    <a:srgbClr val="E31A1C"/>
    <a:srgbClr val="B2DF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2" autoAdjust="0"/>
    <p:restoredTop sz="89212" autoAdjust="0"/>
  </p:normalViewPr>
  <p:slideViewPr>
    <p:cSldViewPr snapToGrid="0">
      <p:cViewPr varScale="1">
        <p:scale>
          <a:sx n="95" d="100"/>
          <a:sy n="95" d="100"/>
        </p:scale>
        <p:origin x="111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Erik\Documents\~Administration\Job%20Applications\Job%20Talk\dnagraph.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Erik\Documents\~Administration\Job%20Applications\Job%20Talk\dnagraph.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 envisioned</c:v>
                </c:pt>
              </c:strCache>
            </c:strRef>
          </c:tx>
          <c:spPr>
            <a:solidFill>
              <a:srgbClr val="1F78B4"/>
            </a:solidFill>
            <a:ln>
              <a:noFill/>
            </a:ln>
            <a:effectLst/>
          </c:spPr>
          <c:invertIfNegative val="0"/>
          <c:cat>
            <c:strRef>
              <c:f>Sheet1!$A$2:$A$39</c:f>
              <c:strCache>
                <c:ptCount val="38"/>
                <c:pt idx="0">
                  <c:v>tutorial</c:v>
                </c:pt>
                <c:pt idx="1">
                  <c:v>w-1</c:v>
                </c:pt>
                <c:pt idx="2">
                  <c:v>s-3</c:v>
                </c:pt>
                <c:pt idx="3">
                  <c:v>s-14</c:v>
                </c:pt>
                <c:pt idx="4">
                  <c:v>c-2</c:v>
                </c:pt>
                <c:pt idx="5">
                  <c:v>s-13</c:v>
                </c:pt>
                <c:pt idx="6">
                  <c:v>c-4</c:v>
                </c:pt>
                <c:pt idx="7">
                  <c:v>w-14-pp</c:v>
                </c:pt>
                <c:pt idx="8">
                  <c:v>c-5</c:v>
                </c:pt>
                <c:pt idx="9">
                  <c:v>c-9</c:v>
                </c:pt>
                <c:pt idx="10">
                  <c:v>s-07</c:v>
                </c:pt>
                <c:pt idx="11">
                  <c:v>s-12</c:v>
                </c:pt>
                <c:pt idx="12">
                  <c:v>c-10</c:v>
                </c:pt>
                <c:pt idx="13">
                  <c:v>s-12-pp</c:v>
                </c:pt>
                <c:pt idx="14">
                  <c:v>c-6</c:v>
                </c:pt>
                <c:pt idx="15">
                  <c:v>s-13-pp</c:v>
                </c:pt>
                <c:pt idx="16">
                  <c:v>w-7</c:v>
                </c:pt>
                <c:pt idx="17">
                  <c:v>w-3-pp</c:v>
                </c:pt>
                <c:pt idx="18">
                  <c:v>w-8</c:v>
                </c:pt>
                <c:pt idx="19">
                  <c:v>w-5</c:v>
                </c:pt>
                <c:pt idx="20">
                  <c:v>c-10-pp</c:v>
                </c:pt>
                <c:pt idx="21">
                  <c:v>c-11</c:v>
                </c:pt>
                <c:pt idx="22">
                  <c:v>s-10</c:v>
                </c:pt>
                <c:pt idx="23">
                  <c:v>w-6</c:v>
                </c:pt>
                <c:pt idx="24">
                  <c:v>s-6</c:v>
                </c:pt>
                <c:pt idx="25">
                  <c:v>c-11-pp</c:v>
                </c:pt>
                <c:pt idx="26">
                  <c:v>wb-4</c:v>
                </c:pt>
                <c:pt idx="27">
                  <c:v>s-11</c:v>
                </c:pt>
                <c:pt idx="28">
                  <c:v>s-5</c:v>
                </c:pt>
                <c:pt idx="29">
                  <c:v>c-3</c:v>
                </c:pt>
                <c:pt idx="30">
                  <c:v>c-8</c:v>
                </c:pt>
                <c:pt idx="31">
                  <c:v>s-8</c:v>
                </c:pt>
                <c:pt idx="32">
                  <c:v>w-2</c:v>
                </c:pt>
                <c:pt idx="33">
                  <c:v>c-1</c:v>
                </c:pt>
                <c:pt idx="34">
                  <c:v>w-03</c:v>
                </c:pt>
                <c:pt idx="35">
                  <c:v>c-2</c:v>
                </c:pt>
                <c:pt idx="36">
                  <c:v>c-7</c:v>
                </c:pt>
                <c:pt idx="37">
                  <c:v>s-9</c:v>
                </c:pt>
              </c:strCache>
            </c:strRef>
          </c:cat>
          <c:val>
            <c:numRef>
              <c:f>Sheet1!$B$2:$B$39</c:f>
              <c:numCache>
                <c:formatCode>General</c:formatCode>
                <c:ptCount val="38"/>
                <c:pt idx="0">
                  <c:v>0.90909090909090906</c:v>
                </c:pt>
                <c:pt idx="1">
                  <c:v>0.7441860465116279</c:v>
                </c:pt>
                <c:pt idx="2">
                  <c:v>0.72477064220183485</c:v>
                </c:pt>
                <c:pt idx="3">
                  <c:v>0.44444444444444442</c:v>
                </c:pt>
                <c:pt idx="4">
                  <c:v>0.4</c:v>
                </c:pt>
                <c:pt idx="5">
                  <c:v>0.38709677419354838</c:v>
                </c:pt>
                <c:pt idx="6">
                  <c:v>0.375</c:v>
                </c:pt>
                <c:pt idx="7">
                  <c:v>0.29910714285714285</c:v>
                </c:pt>
                <c:pt idx="8">
                  <c:v>0.27102803738317754</c:v>
                </c:pt>
                <c:pt idx="9">
                  <c:v>0.25</c:v>
                </c:pt>
                <c:pt idx="10">
                  <c:v>0.24822695035460993</c:v>
                </c:pt>
                <c:pt idx="11">
                  <c:v>0.20979020979020979</c:v>
                </c:pt>
                <c:pt idx="12">
                  <c:v>0.20863309352517986</c:v>
                </c:pt>
                <c:pt idx="13">
                  <c:v>0.18309859154929578</c:v>
                </c:pt>
                <c:pt idx="14">
                  <c:v>0.18248175182481752</c:v>
                </c:pt>
                <c:pt idx="15">
                  <c:v>0.1646586345381526</c:v>
                </c:pt>
                <c:pt idx="16">
                  <c:v>0.16417910447761194</c:v>
                </c:pt>
                <c:pt idx="17">
                  <c:v>0.13779527559055119</c:v>
                </c:pt>
                <c:pt idx="18">
                  <c:v>0.12307692307692308</c:v>
                </c:pt>
                <c:pt idx="19">
                  <c:v>0.11931818181818182</c:v>
                </c:pt>
                <c:pt idx="20">
                  <c:v>0.10526315789473684</c:v>
                </c:pt>
                <c:pt idx="21">
                  <c:v>0.10236220472440945</c:v>
                </c:pt>
                <c:pt idx="22">
                  <c:v>7.8048780487804878E-2</c:v>
                </c:pt>
                <c:pt idx="23">
                  <c:v>7.6923076923076927E-2</c:v>
                </c:pt>
                <c:pt idx="24">
                  <c:v>7.2916666666666671E-2</c:v>
                </c:pt>
                <c:pt idx="25">
                  <c:v>6.7729083665338641E-2</c:v>
                </c:pt>
                <c:pt idx="26">
                  <c:v>5.6537102473498232E-2</c:v>
                </c:pt>
                <c:pt idx="27">
                  <c:v>5.2941176470588235E-2</c:v>
                </c:pt>
                <c:pt idx="28">
                  <c:v>5.2238805970149252E-2</c:v>
                </c:pt>
                <c:pt idx="29">
                  <c:v>5.0847457627118647E-2</c:v>
                </c:pt>
                <c:pt idx="30">
                  <c:v>4.7393364928909949E-2</c:v>
                </c:pt>
                <c:pt idx="31">
                  <c:v>3.7735849056603772E-2</c:v>
                </c:pt>
                <c:pt idx="32">
                  <c:v>2.6200873362445413E-2</c:v>
                </c:pt>
                <c:pt idx="33">
                  <c:v>2.097902097902098E-2</c:v>
                </c:pt>
                <c:pt idx="34">
                  <c:v>1.7543859649122806E-2</c:v>
                </c:pt>
                <c:pt idx="35">
                  <c:v>1.7241379310344827E-2</c:v>
                </c:pt>
                <c:pt idx="36">
                  <c:v>1.6194331983805668E-2</c:v>
                </c:pt>
                <c:pt idx="37">
                  <c:v>1.4705882352941176E-2</c:v>
                </c:pt>
              </c:numCache>
            </c:numRef>
          </c:val>
          <c:extLst>
            <c:ext xmlns:c16="http://schemas.microsoft.com/office/drawing/2014/chart" uri="{C3380CC4-5D6E-409C-BE32-E72D297353CC}">
              <c16:uniqueId val="{00000000-B6D2-411F-BD6E-06826B3A536F}"/>
            </c:ext>
          </c:extLst>
        </c:ser>
        <c:dLbls>
          <c:showLegendKey val="0"/>
          <c:showVal val="0"/>
          <c:showCatName val="0"/>
          <c:showSerName val="0"/>
          <c:showPercent val="0"/>
          <c:showBubbleSize val="0"/>
        </c:dLbls>
        <c:gapWidth val="50"/>
        <c:overlap val="100"/>
        <c:axId val="548635192"/>
        <c:axId val="548636504"/>
      </c:barChart>
      <c:catAx>
        <c:axId val="5486351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548636504"/>
        <c:crosses val="autoZero"/>
        <c:auto val="1"/>
        <c:lblAlgn val="ctr"/>
        <c:lblOffset val="100"/>
        <c:noMultiLvlLbl val="0"/>
      </c:catAx>
      <c:valAx>
        <c:axId val="54863650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548635192"/>
        <c:crosses val="autoZero"/>
        <c:crossBetween val="between"/>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 envisioned</c:v>
                </c:pt>
              </c:strCache>
            </c:strRef>
          </c:tx>
          <c:spPr>
            <a:solidFill>
              <a:srgbClr val="1F78B4"/>
            </a:solidFill>
            <a:ln>
              <a:noFill/>
            </a:ln>
            <a:effectLst/>
          </c:spPr>
          <c:invertIfNegative val="0"/>
          <c:cat>
            <c:strRef>
              <c:f>Sheet1!$A$2:$A$39</c:f>
              <c:strCache>
                <c:ptCount val="38"/>
                <c:pt idx="0">
                  <c:v>tutorial</c:v>
                </c:pt>
                <c:pt idx="1">
                  <c:v>w-1</c:v>
                </c:pt>
                <c:pt idx="2">
                  <c:v>s-3</c:v>
                </c:pt>
                <c:pt idx="3">
                  <c:v>s-14</c:v>
                </c:pt>
                <c:pt idx="4">
                  <c:v>c-2</c:v>
                </c:pt>
                <c:pt idx="5">
                  <c:v>s-13</c:v>
                </c:pt>
                <c:pt idx="6">
                  <c:v>c-4</c:v>
                </c:pt>
                <c:pt idx="7">
                  <c:v>w-14-pp</c:v>
                </c:pt>
                <c:pt idx="8">
                  <c:v>c-5</c:v>
                </c:pt>
                <c:pt idx="9">
                  <c:v>c-9</c:v>
                </c:pt>
                <c:pt idx="10">
                  <c:v>s-07</c:v>
                </c:pt>
                <c:pt idx="11">
                  <c:v>s-12</c:v>
                </c:pt>
                <c:pt idx="12">
                  <c:v>c-10</c:v>
                </c:pt>
                <c:pt idx="13">
                  <c:v>s-12-pp</c:v>
                </c:pt>
                <c:pt idx="14">
                  <c:v>c-6</c:v>
                </c:pt>
                <c:pt idx="15">
                  <c:v>s-13-pp</c:v>
                </c:pt>
                <c:pt idx="16">
                  <c:v>w-7</c:v>
                </c:pt>
                <c:pt idx="17">
                  <c:v>w-3-pp</c:v>
                </c:pt>
                <c:pt idx="18">
                  <c:v>w-8</c:v>
                </c:pt>
                <c:pt idx="19">
                  <c:v>w-5</c:v>
                </c:pt>
                <c:pt idx="20">
                  <c:v>c-10-pp</c:v>
                </c:pt>
                <c:pt idx="21">
                  <c:v>c-11</c:v>
                </c:pt>
                <c:pt idx="22">
                  <c:v>s-10</c:v>
                </c:pt>
                <c:pt idx="23">
                  <c:v>w-6</c:v>
                </c:pt>
                <c:pt idx="24">
                  <c:v>s-6</c:v>
                </c:pt>
                <c:pt idx="25">
                  <c:v>c-11-pp</c:v>
                </c:pt>
                <c:pt idx="26">
                  <c:v>wb-4</c:v>
                </c:pt>
                <c:pt idx="27">
                  <c:v>s-11</c:v>
                </c:pt>
                <c:pt idx="28">
                  <c:v>s-5</c:v>
                </c:pt>
                <c:pt idx="29">
                  <c:v>c-3</c:v>
                </c:pt>
                <c:pt idx="30">
                  <c:v>c-8</c:v>
                </c:pt>
                <c:pt idx="31">
                  <c:v>s-8</c:v>
                </c:pt>
                <c:pt idx="32">
                  <c:v>w-2</c:v>
                </c:pt>
                <c:pt idx="33">
                  <c:v>c-1</c:v>
                </c:pt>
                <c:pt idx="34">
                  <c:v>w-03</c:v>
                </c:pt>
                <c:pt idx="35">
                  <c:v>c-2</c:v>
                </c:pt>
                <c:pt idx="36">
                  <c:v>c-7</c:v>
                </c:pt>
                <c:pt idx="37">
                  <c:v>s-9</c:v>
                </c:pt>
              </c:strCache>
            </c:strRef>
          </c:cat>
          <c:val>
            <c:numRef>
              <c:f>Sheet1!$B$2:$B$39</c:f>
              <c:numCache>
                <c:formatCode>General</c:formatCode>
                <c:ptCount val="38"/>
                <c:pt idx="0">
                  <c:v>0.90909090909090906</c:v>
                </c:pt>
                <c:pt idx="1">
                  <c:v>0.7441860465116279</c:v>
                </c:pt>
                <c:pt idx="2">
                  <c:v>0.72477064220183485</c:v>
                </c:pt>
                <c:pt idx="3">
                  <c:v>0.44444444444444442</c:v>
                </c:pt>
                <c:pt idx="4">
                  <c:v>0.4</c:v>
                </c:pt>
                <c:pt idx="5">
                  <c:v>0.38709677419354838</c:v>
                </c:pt>
                <c:pt idx="6">
                  <c:v>0.375</c:v>
                </c:pt>
                <c:pt idx="7">
                  <c:v>0.29910714285714285</c:v>
                </c:pt>
                <c:pt idx="8">
                  <c:v>0.27102803738317754</c:v>
                </c:pt>
                <c:pt idx="9">
                  <c:v>0.25</c:v>
                </c:pt>
                <c:pt idx="10">
                  <c:v>0.24822695035460993</c:v>
                </c:pt>
                <c:pt idx="11">
                  <c:v>0.20979020979020979</c:v>
                </c:pt>
                <c:pt idx="12">
                  <c:v>0.20863309352517986</c:v>
                </c:pt>
                <c:pt idx="13">
                  <c:v>0.18309859154929578</c:v>
                </c:pt>
                <c:pt idx="14">
                  <c:v>0.18248175182481752</c:v>
                </c:pt>
                <c:pt idx="15">
                  <c:v>0.1646586345381526</c:v>
                </c:pt>
                <c:pt idx="16">
                  <c:v>0.16417910447761194</c:v>
                </c:pt>
                <c:pt idx="17">
                  <c:v>0.13779527559055119</c:v>
                </c:pt>
                <c:pt idx="18">
                  <c:v>0.12307692307692308</c:v>
                </c:pt>
                <c:pt idx="19">
                  <c:v>0.11931818181818182</c:v>
                </c:pt>
                <c:pt idx="20">
                  <c:v>0.10526315789473684</c:v>
                </c:pt>
                <c:pt idx="21">
                  <c:v>0.10236220472440945</c:v>
                </c:pt>
                <c:pt idx="22">
                  <c:v>7.8048780487804878E-2</c:v>
                </c:pt>
                <c:pt idx="23">
                  <c:v>7.6923076923076927E-2</c:v>
                </c:pt>
                <c:pt idx="24">
                  <c:v>7.2916666666666671E-2</c:v>
                </c:pt>
                <c:pt idx="25">
                  <c:v>6.7729083665338641E-2</c:v>
                </c:pt>
                <c:pt idx="26">
                  <c:v>5.6537102473498232E-2</c:v>
                </c:pt>
                <c:pt idx="27">
                  <c:v>5.2941176470588235E-2</c:v>
                </c:pt>
                <c:pt idx="28">
                  <c:v>5.2238805970149252E-2</c:v>
                </c:pt>
                <c:pt idx="29">
                  <c:v>5.0847457627118647E-2</c:v>
                </c:pt>
                <c:pt idx="30">
                  <c:v>4.7393364928909949E-2</c:v>
                </c:pt>
                <c:pt idx="31">
                  <c:v>3.7735849056603772E-2</c:v>
                </c:pt>
                <c:pt idx="32">
                  <c:v>2.6200873362445413E-2</c:v>
                </c:pt>
                <c:pt idx="33">
                  <c:v>2.097902097902098E-2</c:v>
                </c:pt>
                <c:pt idx="34">
                  <c:v>1.7543859649122806E-2</c:v>
                </c:pt>
                <c:pt idx="35">
                  <c:v>1.7241379310344827E-2</c:v>
                </c:pt>
                <c:pt idx="36">
                  <c:v>1.6194331983805668E-2</c:v>
                </c:pt>
                <c:pt idx="37">
                  <c:v>1.4705882352941176E-2</c:v>
                </c:pt>
              </c:numCache>
            </c:numRef>
          </c:val>
          <c:extLst>
            <c:ext xmlns:c16="http://schemas.microsoft.com/office/drawing/2014/chart" uri="{C3380CC4-5D6E-409C-BE32-E72D297353CC}">
              <c16:uniqueId val="{00000000-A8DB-425B-9D71-8A09643ECAEB}"/>
            </c:ext>
          </c:extLst>
        </c:ser>
        <c:ser>
          <c:idx val="1"/>
          <c:order val="1"/>
          <c:tx>
            <c:strRef>
              <c:f>Sheet1!$C$1</c:f>
              <c:strCache>
                <c:ptCount val="1"/>
                <c:pt idx="0">
                  <c:v>c1</c:v>
                </c:pt>
              </c:strCache>
            </c:strRef>
          </c:tx>
          <c:spPr>
            <a:solidFill>
              <a:srgbClr val="A6CEE3"/>
            </a:solidFill>
            <a:ln>
              <a:noFill/>
            </a:ln>
            <a:effectLst/>
          </c:spPr>
          <c:invertIfNegative val="0"/>
          <c:cat>
            <c:strRef>
              <c:f>Sheet1!$A$2:$A$39</c:f>
              <c:strCache>
                <c:ptCount val="38"/>
                <c:pt idx="0">
                  <c:v>tutorial</c:v>
                </c:pt>
                <c:pt idx="1">
                  <c:v>w-1</c:v>
                </c:pt>
                <c:pt idx="2">
                  <c:v>s-3</c:v>
                </c:pt>
                <c:pt idx="3">
                  <c:v>s-14</c:v>
                </c:pt>
                <c:pt idx="4">
                  <c:v>c-2</c:v>
                </c:pt>
                <c:pt idx="5">
                  <c:v>s-13</c:v>
                </c:pt>
                <c:pt idx="6">
                  <c:v>c-4</c:v>
                </c:pt>
                <c:pt idx="7">
                  <c:v>w-14-pp</c:v>
                </c:pt>
                <c:pt idx="8">
                  <c:v>c-5</c:v>
                </c:pt>
                <c:pt idx="9">
                  <c:v>c-9</c:v>
                </c:pt>
                <c:pt idx="10">
                  <c:v>s-07</c:v>
                </c:pt>
                <c:pt idx="11">
                  <c:v>s-12</c:v>
                </c:pt>
                <c:pt idx="12">
                  <c:v>c-10</c:v>
                </c:pt>
                <c:pt idx="13">
                  <c:v>s-12-pp</c:v>
                </c:pt>
                <c:pt idx="14">
                  <c:v>c-6</c:v>
                </c:pt>
                <c:pt idx="15">
                  <c:v>s-13-pp</c:v>
                </c:pt>
                <c:pt idx="16">
                  <c:v>w-7</c:v>
                </c:pt>
                <c:pt idx="17">
                  <c:v>w-3-pp</c:v>
                </c:pt>
                <c:pt idx="18">
                  <c:v>w-8</c:v>
                </c:pt>
                <c:pt idx="19">
                  <c:v>w-5</c:v>
                </c:pt>
                <c:pt idx="20">
                  <c:v>c-10-pp</c:v>
                </c:pt>
                <c:pt idx="21">
                  <c:v>c-11</c:v>
                </c:pt>
                <c:pt idx="22">
                  <c:v>s-10</c:v>
                </c:pt>
                <c:pt idx="23">
                  <c:v>w-6</c:v>
                </c:pt>
                <c:pt idx="24">
                  <c:v>s-6</c:v>
                </c:pt>
                <c:pt idx="25">
                  <c:v>c-11-pp</c:v>
                </c:pt>
                <c:pt idx="26">
                  <c:v>wb-4</c:v>
                </c:pt>
                <c:pt idx="27">
                  <c:v>s-11</c:v>
                </c:pt>
                <c:pt idx="28">
                  <c:v>s-5</c:v>
                </c:pt>
                <c:pt idx="29">
                  <c:v>c-3</c:v>
                </c:pt>
                <c:pt idx="30">
                  <c:v>c-8</c:v>
                </c:pt>
                <c:pt idx="31">
                  <c:v>s-8</c:v>
                </c:pt>
                <c:pt idx="32">
                  <c:v>w-2</c:v>
                </c:pt>
                <c:pt idx="33">
                  <c:v>c-1</c:v>
                </c:pt>
                <c:pt idx="34">
                  <c:v>w-03</c:v>
                </c:pt>
                <c:pt idx="35">
                  <c:v>c-2</c:v>
                </c:pt>
                <c:pt idx="36">
                  <c:v>c-7</c:v>
                </c:pt>
                <c:pt idx="37">
                  <c:v>s-9</c:v>
                </c:pt>
              </c:strCache>
            </c:strRef>
          </c:cat>
          <c:val>
            <c:numRef>
              <c:f>Sheet1!$C$2:$C$39</c:f>
              <c:numCache>
                <c:formatCode>General</c:formatCode>
                <c:ptCount val="38"/>
                <c:pt idx="0">
                  <c:v>9.0909090909090912E-2</c:v>
                </c:pt>
                <c:pt idx="1">
                  <c:v>0.2558139534883721</c:v>
                </c:pt>
                <c:pt idx="2">
                  <c:v>0.11009174311926606</c:v>
                </c:pt>
                <c:pt idx="3">
                  <c:v>0.29629629629629628</c:v>
                </c:pt>
                <c:pt idx="4">
                  <c:v>0.06</c:v>
                </c:pt>
                <c:pt idx="5">
                  <c:v>0.41935483870967744</c:v>
                </c:pt>
                <c:pt idx="6">
                  <c:v>0.625</c:v>
                </c:pt>
                <c:pt idx="7">
                  <c:v>0.11160714285714286</c:v>
                </c:pt>
                <c:pt idx="8">
                  <c:v>0.26168224299065418</c:v>
                </c:pt>
                <c:pt idx="9">
                  <c:v>0.32142857142857145</c:v>
                </c:pt>
                <c:pt idx="10">
                  <c:v>0.39007092198581561</c:v>
                </c:pt>
                <c:pt idx="11">
                  <c:v>0.25874125874125875</c:v>
                </c:pt>
                <c:pt idx="12">
                  <c:v>0.34532374100719426</c:v>
                </c:pt>
                <c:pt idx="13">
                  <c:v>0.15962441314553991</c:v>
                </c:pt>
                <c:pt idx="14">
                  <c:v>0.16788321167883211</c:v>
                </c:pt>
                <c:pt idx="15">
                  <c:v>0.11646586345381527</c:v>
                </c:pt>
                <c:pt idx="16">
                  <c:v>0.34328358208955223</c:v>
                </c:pt>
                <c:pt idx="17">
                  <c:v>0.25196850393700787</c:v>
                </c:pt>
                <c:pt idx="18">
                  <c:v>0.18461538461538463</c:v>
                </c:pt>
                <c:pt idx="19">
                  <c:v>0.26704545454545453</c:v>
                </c:pt>
                <c:pt idx="20">
                  <c:v>0.13765182186234817</c:v>
                </c:pt>
                <c:pt idx="21">
                  <c:v>0.14960629921259844</c:v>
                </c:pt>
                <c:pt idx="22">
                  <c:v>0.44878048780487806</c:v>
                </c:pt>
                <c:pt idx="23">
                  <c:v>0.46153846153846156</c:v>
                </c:pt>
                <c:pt idx="24">
                  <c:v>0.36458333333333331</c:v>
                </c:pt>
                <c:pt idx="25">
                  <c:v>0.18725099601593626</c:v>
                </c:pt>
                <c:pt idx="26">
                  <c:v>0.36042402826855124</c:v>
                </c:pt>
                <c:pt idx="27">
                  <c:v>0.32941176470588235</c:v>
                </c:pt>
                <c:pt idx="28">
                  <c:v>0.47761194029850745</c:v>
                </c:pt>
                <c:pt idx="29">
                  <c:v>0.1440677966101695</c:v>
                </c:pt>
                <c:pt idx="30">
                  <c:v>0.23696682464454977</c:v>
                </c:pt>
                <c:pt idx="31">
                  <c:v>0.23584905660377359</c:v>
                </c:pt>
                <c:pt idx="32">
                  <c:v>0.62008733624454149</c:v>
                </c:pt>
                <c:pt idx="33">
                  <c:v>0.82517482517482521</c:v>
                </c:pt>
                <c:pt idx="34">
                  <c:v>0.40789473684210525</c:v>
                </c:pt>
                <c:pt idx="35">
                  <c:v>0.23563218390804597</c:v>
                </c:pt>
                <c:pt idx="36">
                  <c:v>0.31983805668016196</c:v>
                </c:pt>
                <c:pt idx="37">
                  <c:v>0.13235294117647059</c:v>
                </c:pt>
              </c:numCache>
            </c:numRef>
          </c:val>
          <c:extLst>
            <c:ext xmlns:c16="http://schemas.microsoft.com/office/drawing/2014/chart" uri="{C3380CC4-5D6E-409C-BE32-E72D297353CC}">
              <c16:uniqueId val="{00000001-A8DB-425B-9D71-8A09643ECAEB}"/>
            </c:ext>
          </c:extLst>
        </c:ser>
        <c:ser>
          <c:idx val="2"/>
          <c:order val="2"/>
          <c:tx>
            <c:strRef>
              <c:f>Sheet1!$D$1</c:f>
              <c:strCache>
                <c:ptCount val="1"/>
                <c:pt idx="0">
                  <c:v>c2</c:v>
                </c:pt>
              </c:strCache>
            </c:strRef>
          </c:tx>
          <c:spPr>
            <a:solidFill>
              <a:srgbClr val="33A02C"/>
            </a:solidFill>
            <a:ln>
              <a:noFill/>
            </a:ln>
            <a:effectLst/>
          </c:spPr>
          <c:invertIfNegative val="0"/>
          <c:cat>
            <c:strRef>
              <c:f>Sheet1!$A$2:$A$39</c:f>
              <c:strCache>
                <c:ptCount val="38"/>
                <c:pt idx="0">
                  <c:v>tutorial</c:v>
                </c:pt>
                <c:pt idx="1">
                  <c:v>w-1</c:v>
                </c:pt>
                <c:pt idx="2">
                  <c:v>s-3</c:v>
                </c:pt>
                <c:pt idx="3">
                  <c:v>s-14</c:v>
                </c:pt>
                <c:pt idx="4">
                  <c:v>c-2</c:v>
                </c:pt>
                <c:pt idx="5">
                  <c:v>s-13</c:v>
                </c:pt>
                <c:pt idx="6">
                  <c:v>c-4</c:v>
                </c:pt>
                <c:pt idx="7">
                  <c:v>w-14-pp</c:v>
                </c:pt>
                <c:pt idx="8">
                  <c:v>c-5</c:v>
                </c:pt>
                <c:pt idx="9">
                  <c:v>c-9</c:v>
                </c:pt>
                <c:pt idx="10">
                  <c:v>s-07</c:v>
                </c:pt>
                <c:pt idx="11">
                  <c:v>s-12</c:v>
                </c:pt>
                <c:pt idx="12">
                  <c:v>c-10</c:v>
                </c:pt>
                <c:pt idx="13">
                  <c:v>s-12-pp</c:v>
                </c:pt>
                <c:pt idx="14">
                  <c:v>c-6</c:v>
                </c:pt>
                <c:pt idx="15">
                  <c:v>s-13-pp</c:v>
                </c:pt>
                <c:pt idx="16">
                  <c:v>w-7</c:v>
                </c:pt>
                <c:pt idx="17">
                  <c:v>w-3-pp</c:v>
                </c:pt>
                <c:pt idx="18">
                  <c:v>w-8</c:v>
                </c:pt>
                <c:pt idx="19">
                  <c:v>w-5</c:v>
                </c:pt>
                <c:pt idx="20">
                  <c:v>c-10-pp</c:v>
                </c:pt>
                <c:pt idx="21">
                  <c:v>c-11</c:v>
                </c:pt>
                <c:pt idx="22">
                  <c:v>s-10</c:v>
                </c:pt>
                <c:pt idx="23">
                  <c:v>w-6</c:v>
                </c:pt>
                <c:pt idx="24">
                  <c:v>s-6</c:v>
                </c:pt>
                <c:pt idx="25">
                  <c:v>c-11-pp</c:v>
                </c:pt>
                <c:pt idx="26">
                  <c:v>wb-4</c:v>
                </c:pt>
                <c:pt idx="27">
                  <c:v>s-11</c:v>
                </c:pt>
                <c:pt idx="28">
                  <c:v>s-5</c:v>
                </c:pt>
                <c:pt idx="29">
                  <c:v>c-3</c:v>
                </c:pt>
                <c:pt idx="30">
                  <c:v>c-8</c:v>
                </c:pt>
                <c:pt idx="31">
                  <c:v>s-8</c:v>
                </c:pt>
                <c:pt idx="32">
                  <c:v>w-2</c:v>
                </c:pt>
                <c:pt idx="33">
                  <c:v>c-1</c:v>
                </c:pt>
                <c:pt idx="34">
                  <c:v>w-03</c:v>
                </c:pt>
                <c:pt idx="35">
                  <c:v>c-2</c:v>
                </c:pt>
                <c:pt idx="36">
                  <c:v>c-7</c:v>
                </c:pt>
                <c:pt idx="37">
                  <c:v>s-9</c:v>
                </c:pt>
              </c:strCache>
            </c:strRef>
          </c:cat>
          <c:val>
            <c:numRef>
              <c:f>Sheet1!$D$2:$D$39</c:f>
              <c:numCache>
                <c:formatCode>General</c:formatCode>
                <c:ptCount val="38"/>
                <c:pt idx="0">
                  <c:v>0</c:v>
                </c:pt>
                <c:pt idx="1">
                  <c:v>0</c:v>
                </c:pt>
                <c:pt idx="2">
                  <c:v>7.3394495412844041E-2</c:v>
                </c:pt>
                <c:pt idx="3">
                  <c:v>0.25925925925925924</c:v>
                </c:pt>
                <c:pt idx="4">
                  <c:v>0.27</c:v>
                </c:pt>
                <c:pt idx="5">
                  <c:v>0.19354838709677419</c:v>
                </c:pt>
                <c:pt idx="6">
                  <c:v>0</c:v>
                </c:pt>
                <c:pt idx="7">
                  <c:v>0.10267857142857142</c:v>
                </c:pt>
                <c:pt idx="8">
                  <c:v>0.24299065420560748</c:v>
                </c:pt>
                <c:pt idx="9">
                  <c:v>0.16964285714285715</c:v>
                </c:pt>
                <c:pt idx="10">
                  <c:v>0.14184397163120568</c:v>
                </c:pt>
                <c:pt idx="11">
                  <c:v>0.21678321678321677</c:v>
                </c:pt>
                <c:pt idx="12">
                  <c:v>0.22302158273381295</c:v>
                </c:pt>
                <c:pt idx="13">
                  <c:v>0.15492957746478872</c:v>
                </c:pt>
                <c:pt idx="14">
                  <c:v>0.145985401459854</c:v>
                </c:pt>
                <c:pt idx="15">
                  <c:v>0.10441767068273092</c:v>
                </c:pt>
                <c:pt idx="16">
                  <c:v>0.26865671641791045</c:v>
                </c:pt>
                <c:pt idx="17">
                  <c:v>0.16141732283464566</c:v>
                </c:pt>
                <c:pt idx="18">
                  <c:v>0.15384615384615385</c:v>
                </c:pt>
                <c:pt idx="19">
                  <c:v>0.15340909090909091</c:v>
                </c:pt>
                <c:pt idx="20">
                  <c:v>0.12955465587044535</c:v>
                </c:pt>
                <c:pt idx="21">
                  <c:v>0.13385826771653545</c:v>
                </c:pt>
                <c:pt idx="22">
                  <c:v>0.19024390243902439</c:v>
                </c:pt>
                <c:pt idx="23">
                  <c:v>0.28846153846153844</c:v>
                </c:pt>
                <c:pt idx="24">
                  <c:v>0.3125</c:v>
                </c:pt>
                <c:pt idx="25">
                  <c:v>0.17131474103585656</c:v>
                </c:pt>
                <c:pt idx="26">
                  <c:v>0.13780918727915195</c:v>
                </c:pt>
                <c:pt idx="27">
                  <c:v>0.14705882352941177</c:v>
                </c:pt>
                <c:pt idx="28">
                  <c:v>0.35074626865671643</c:v>
                </c:pt>
                <c:pt idx="29">
                  <c:v>0.1440677966101695</c:v>
                </c:pt>
                <c:pt idx="30">
                  <c:v>0.11374407582938388</c:v>
                </c:pt>
                <c:pt idx="31">
                  <c:v>0.21698113207547171</c:v>
                </c:pt>
                <c:pt idx="32">
                  <c:v>0.23580786026200873</c:v>
                </c:pt>
                <c:pt idx="33">
                  <c:v>9.7902097902097904E-2</c:v>
                </c:pt>
                <c:pt idx="34">
                  <c:v>0.20614035087719298</c:v>
                </c:pt>
                <c:pt idx="35">
                  <c:v>0.15517241379310345</c:v>
                </c:pt>
                <c:pt idx="36">
                  <c:v>0.17813765182186234</c:v>
                </c:pt>
                <c:pt idx="37">
                  <c:v>0.13235294117647059</c:v>
                </c:pt>
              </c:numCache>
            </c:numRef>
          </c:val>
          <c:extLst>
            <c:ext xmlns:c16="http://schemas.microsoft.com/office/drawing/2014/chart" uri="{C3380CC4-5D6E-409C-BE32-E72D297353CC}">
              <c16:uniqueId val="{00000002-A8DB-425B-9D71-8A09643ECAEB}"/>
            </c:ext>
          </c:extLst>
        </c:ser>
        <c:ser>
          <c:idx val="3"/>
          <c:order val="3"/>
          <c:tx>
            <c:strRef>
              <c:f>Sheet1!$E$1</c:f>
              <c:strCache>
                <c:ptCount val="1"/>
                <c:pt idx="0">
                  <c:v>c3</c:v>
                </c:pt>
              </c:strCache>
            </c:strRef>
          </c:tx>
          <c:spPr>
            <a:solidFill>
              <a:srgbClr val="B2DF8A"/>
            </a:solidFill>
            <a:ln>
              <a:noFill/>
            </a:ln>
            <a:effectLst/>
          </c:spPr>
          <c:invertIfNegative val="0"/>
          <c:cat>
            <c:strRef>
              <c:f>Sheet1!$A$2:$A$39</c:f>
              <c:strCache>
                <c:ptCount val="38"/>
                <c:pt idx="0">
                  <c:v>tutorial</c:v>
                </c:pt>
                <c:pt idx="1">
                  <c:v>w-1</c:v>
                </c:pt>
                <c:pt idx="2">
                  <c:v>s-3</c:v>
                </c:pt>
                <c:pt idx="3">
                  <c:v>s-14</c:v>
                </c:pt>
                <c:pt idx="4">
                  <c:v>c-2</c:v>
                </c:pt>
                <c:pt idx="5">
                  <c:v>s-13</c:v>
                </c:pt>
                <c:pt idx="6">
                  <c:v>c-4</c:v>
                </c:pt>
                <c:pt idx="7">
                  <c:v>w-14-pp</c:v>
                </c:pt>
                <c:pt idx="8">
                  <c:v>c-5</c:v>
                </c:pt>
                <c:pt idx="9">
                  <c:v>c-9</c:v>
                </c:pt>
                <c:pt idx="10">
                  <c:v>s-07</c:v>
                </c:pt>
                <c:pt idx="11">
                  <c:v>s-12</c:v>
                </c:pt>
                <c:pt idx="12">
                  <c:v>c-10</c:v>
                </c:pt>
                <c:pt idx="13">
                  <c:v>s-12-pp</c:v>
                </c:pt>
                <c:pt idx="14">
                  <c:v>c-6</c:v>
                </c:pt>
                <c:pt idx="15">
                  <c:v>s-13-pp</c:v>
                </c:pt>
                <c:pt idx="16">
                  <c:v>w-7</c:v>
                </c:pt>
                <c:pt idx="17">
                  <c:v>w-3-pp</c:v>
                </c:pt>
                <c:pt idx="18">
                  <c:v>w-8</c:v>
                </c:pt>
                <c:pt idx="19">
                  <c:v>w-5</c:v>
                </c:pt>
                <c:pt idx="20">
                  <c:v>c-10-pp</c:v>
                </c:pt>
                <c:pt idx="21">
                  <c:v>c-11</c:v>
                </c:pt>
                <c:pt idx="22">
                  <c:v>s-10</c:v>
                </c:pt>
                <c:pt idx="23">
                  <c:v>w-6</c:v>
                </c:pt>
                <c:pt idx="24">
                  <c:v>s-6</c:v>
                </c:pt>
                <c:pt idx="25">
                  <c:v>c-11-pp</c:v>
                </c:pt>
                <c:pt idx="26">
                  <c:v>wb-4</c:v>
                </c:pt>
                <c:pt idx="27">
                  <c:v>s-11</c:v>
                </c:pt>
                <c:pt idx="28">
                  <c:v>s-5</c:v>
                </c:pt>
                <c:pt idx="29">
                  <c:v>c-3</c:v>
                </c:pt>
                <c:pt idx="30">
                  <c:v>c-8</c:v>
                </c:pt>
                <c:pt idx="31">
                  <c:v>s-8</c:v>
                </c:pt>
                <c:pt idx="32">
                  <c:v>w-2</c:v>
                </c:pt>
                <c:pt idx="33">
                  <c:v>c-1</c:v>
                </c:pt>
                <c:pt idx="34">
                  <c:v>w-03</c:v>
                </c:pt>
                <c:pt idx="35">
                  <c:v>c-2</c:v>
                </c:pt>
                <c:pt idx="36">
                  <c:v>c-7</c:v>
                </c:pt>
                <c:pt idx="37">
                  <c:v>s-9</c:v>
                </c:pt>
              </c:strCache>
            </c:strRef>
          </c:cat>
          <c:val>
            <c:numRef>
              <c:f>Sheet1!$E$2:$E$39</c:f>
              <c:numCache>
                <c:formatCode>General</c:formatCode>
                <c:ptCount val="38"/>
                <c:pt idx="0">
                  <c:v>0</c:v>
                </c:pt>
                <c:pt idx="1">
                  <c:v>0</c:v>
                </c:pt>
                <c:pt idx="2">
                  <c:v>5.9633027522935783E-2</c:v>
                </c:pt>
                <c:pt idx="3">
                  <c:v>0</c:v>
                </c:pt>
                <c:pt idx="4">
                  <c:v>0.12</c:v>
                </c:pt>
                <c:pt idx="5">
                  <c:v>0</c:v>
                </c:pt>
                <c:pt idx="6">
                  <c:v>0</c:v>
                </c:pt>
                <c:pt idx="7">
                  <c:v>8.4821428571428575E-2</c:v>
                </c:pt>
                <c:pt idx="8">
                  <c:v>0.22429906542056074</c:v>
                </c:pt>
                <c:pt idx="9">
                  <c:v>0.16964285714285715</c:v>
                </c:pt>
                <c:pt idx="10">
                  <c:v>8.5106382978723402E-2</c:v>
                </c:pt>
                <c:pt idx="11">
                  <c:v>0.17482517482517482</c:v>
                </c:pt>
                <c:pt idx="12">
                  <c:v>0.22302158273381295</c:v>
                </c:pt>
                <c:pt idx="13">
                  <c:v>0.12206572769953052</c:v>
                </c:pt>
                <c:pt idx="14">
                  <c:v>0.12408759124087591</c:v>
                </c:pt>
                <c:pt idx="15">
                  <c:v>8.8353413654618476E-2</c:v>
                </c:pt>
                <c:pt idx="16">
                  <c:v>0.22388059701492538</c:v>
                </c:pt>
                <c:pt idx="17">
                  <c:v>0.14566929133858267</c:v>
                </c:pt>
                <c:pt idx="18">
                  <c:v>0.15384615384615385</c:v>
                </c:pt>
                <c:pt idx="19">
                  <c:v>0.125</c:v>
                </c:pt>
                <c:pt idx="20">
                  <c:v>0.12550607287449392</c:v>
                </c:pt>
                <c:pt idx="21">
                  <c:v>0.13385826771653545</c:v>
                </c:pt>
                <c:pt idx="22">
                  <c:v>0.12195121951219512</c:v>
                </c:pt>
                <c:pt idx="23">
                  <c:v>0.13461538461538461</c:v>
                </c:pt>
                <c:pt idx="24">
                  <c:v>0.125</c:v>
                </c:pt>
                <c:pt idx="25">
                  <c:v>0.16733067729083664</c:v>
                </c:pt>
                <c:pt idx="26">
                  <c:v>0.11307420494699646</c:v>
                </c:pt>
                <c:pt idx="27">
                  <c:v>0.13529411764705881</c:v>
                </c:pt>
                <c:pt idx="28">
                  <c:v>5.9701492537313432E-2</c:v>
                </c:pt>
                <c:pt idx="29">
                  <c:v>0.13559322033898305</c:v>
                </c:pt>
                <c:pt idx="30">
                  <c:v>0.10426540284360189</c:v>
                </c:pt>
                <c:pt idx="31">
                  <c:v>0.15094339622641509</c:v>
                </c:pt>
                <c:pt idx="32">
                  <c:v>3.4934497816593885E-2</c:v>
                </c:pt>
                <c:pt idx="33">
                  <c:v>1.3986013986013986E-2</c:v>
                </c:pt>
                <c:pt idx="34">
                  <c:v>7.8947368421052627E-2</c:v>
                </c:pt>
                <c:pt idx="35">
                  <c:v>9.1954022988505746E-2</c:v>
                </c:pt>
                <c:pt idx="36">
                  <c:v>0.13360323886639677</c:v>
                </c:pt>
                <c:pt idx="37">
                  <c:v>0.11764705882352941</c:v>
                </c:pt>
              </c:numCache>
            </c:numRef>
          </c:val>
          <c:extLst>
            <c:ext xmlns:c16="http://schemas.microsoft.com/office/drawing/2014/chart" uri="{C3380CC4-5D6E-409C-BE32-E72D297353CC}">
              <c16:uniqueId val="{00000003-A8DB-425B-9D71-8A09643ECAEB}"/>
            </c:ext>
          </c:extLst>
        </c:ser>
        <c:ser>
          <c:idx val="4"/>
          <c:order val="4"/>
          <c:tx>
            <c:strRef>
              <c:f>Sheet1!$F$1</c:f>
              <c:strCache>
                <c:ptCount val="1"/>
                <c:pt idx="0">
                  <c:v>c4</c:v>
                </c:pt>
              </c:strCache>
            </c:strRef>
          </c:tx>
          <c:spPr>
            <a:solidFill>
              <a:srgbClr val="E31A1C"/>
            </a:solidFill>
            <a:ln>
              <a:noFill/>
            </a:ln>
            <a:effectLst/>
          </c:spPr>
          <c:invertIfNegative val="0"/>
          <c:cat>
            <c:strRef>
              <c:f>Sheet1!$A$2:$A$39</c:f>
              <c:strCache>
                <c:ptCount val="38"/>
                <c:pt idx="0">
                  <c:v>tutorial</c:v>
                </c:pt>
                <c:pt idx="1">
                  <c:v>w-1</c:v>
                </c:pt>
                <c:pt idx="2">
                  <c:v>s-3</c:v>
                </c:pt>
                <c:pt idx="3">
                  <c:v>s-14</c:v>
                </c:pt>
                <c:pt idx="4">
                  <c:v>c-2</c:v>
                </c:pt>
                <c:pt idx="5">
                  <c:v>s-13</c:v>
                </c:pt>
                <c:pt idx="6">
                  <c:v>c-4</c:v>
                </c:pt>
                <c:pt idx="7">
                  <c:v>w-14-pp</c:v>
                </c:pt>
                <c:pt idx="8">
                  <c:v>c-5</c:v>
                </c:pt>
                <c:pt idx="9">
                  <c:v>c-9</c:v>
                </c:pt>
                <c:pt idx="10">
                  <c:v>s-07</c:v>
                </c:pt>
                <c:pt idx="11">
                  <c:v>s-12</c:v>
                </c:pt>
                <c:pt idx="12">
                  <c:v>c-10</c:v>
                </c:pt>
                <c:pt idx="13">
                  <c:v>s-12-pp</c:v>
                </c:pt>
                <c:pt idx="14">
                  <c:v>c-6</c:v>
                </c:pt>
                <c:pt idx="15">
                  <c:v>s-13-pp</c:v>
                </c:pt>
                <c:pt idx="16">
                  <c:v>w-7</c:v>
                </c:pt>
                <c:pt idx="17">
                  <c:v>w-3-pp</c:v>
                </c:pt>
                <c:pt idx="18">
                  <c:v>w-8</c:v>
                </c:pt>
                <c:pt idx="19">
                  <c:v>w-5</c:v>
                </c:pt>
                <c:pt idx="20">
                  <c:v>c-10-pp</c:v>
                </c:pt>
                <c:pt idx="21">
                  <c:v>c-11</c:v>
                </c:pt>
                <c:pt idx="22">
                  <c:v>s-10</c:v>
                </c:pt>
                <c:pt idx="23">
                  <c:v>w-6</c:v>
                </c:pt>
                <c:pt idx="24">
                  <c:v>s-6</c:v>
                </c:pt>
                <c:pt idx="25">
                  <c:v>c-11-pp</c:v>
                </c:pt>
                <c:pt idx="26">
                  <c:v>wb-4</c:v>
                </c:pt>
                <c:pt idx="27">
                  <c:v>s-11</c:v>
                </c:pt>
                <c:pt idx="28">
                  <c:v>s-5</c:v>
                </c:pt>
                <c:pt idx="29">
                  <c:v>c-3</c:v>
                </c:pt>
                <c:pt idx="30">
                  <c:v>c-8</c:v>
                </c:pt>
                <c:pt idx="31">
                  <c:v>s-8</c:v>
                </c:pt>
                <c:pt idx="32">
                  <c:v>w-2</c:v>
                </c:pt>
                <c:pt idx="33">
                  <c:v>c-1</c:v>
                </c:pt>
                <c:pt idx="34">
                  <c:v>w-03</c:v>
                </c:pt>
                <c:pt idx="35">
                  <c:v>c-2</c:v>
                </c:pt>
                <c:pt idx="36">
                  <c:v>c-7</c:v>
                </c:pt>
                <c:pt idx="37">
                  <c:v>s-9</c:v>
                </c:pt>
              </c:strCache>
            </c:strRef>
          </c:cat>
          <c:val>
            <c:numRef>
              <c:f>Sheet1!$F$2:$F$39</c:f>
              <c:numCache>
                <c:formatCode>General</c:formatCode>
                <c:ptCount val="38"/>
                <c:pt idx="0">
                  <c:v>0</c:v>
                </c:pt>
                <c:pt idx="1">
                  <c:v>0</c:v>
                </c:pt>
                <c:pt idx="2">
                  <c:v>3.2110091743119268E-2</c:v>
                </c:pt>
                <c:pt idx="3">
                  <c:v>0</c:v>
                </c:pt>
                <c:pt idx="4">
                  <c:v>0.15</c:v>
                </c:pt>
                <c:pt idx="5">
                  <c:v>0</c:v>
                </c:pt>
                <c:pt idx="6">
                  <c:v>0</c:v>
                </c:pt>
                <c:pt idx="7">
                  <c:v>8.0357142857142863E-2</c:v>
                </c:pt>
                <c:pt idx="8">
                  <c:v>0</c:v>
                </c:pt>
                <c:pt idx="9">
                  <c:v>8.0357142857142863E-2</c:v>
                </c:pt>
                <c:pt idx="10">
                  <c:v>8.5106382978723402E-2</c:v>
                </c:pt>
                <c:pt idx="11">
                  <c:v>0.12587412587412589</c:v>
                </c:pt>
                <c:pt idx="12">
                  <c:v>0</c:v>
                </c:pt>
                <c:pt idx="13">
                  <c:v>9.8591549295774641E-2</c:v>
                </c:pt>
                <c:pt idx="14">
                  <c:v>0.10948905109489052</c:v>
                </c:pt>
                <c:pt idx="15">
                  <c:v>8.4337349397590355E-2</c:v>
                </c:pt>
                <c:pt idx="16">
                  <c:v>0</c:v>
                </c:pt>
                <c:pt idx="17">
                  <c:v>9.4488188976377951E-2</c:v>
                </c:pt>
                <c:pt idx="18">
                  <c:v>0.12307692307692308</c:v>
                </c:pt>
                <c:pt idx="19">
                  <c:v>9.0909090909090912E-2</c:v>
                </c:pt>
                <c:pt idx="20">
                  <c:v>0.10931174089068826</c:v>
                </c:pt>
                <c:pt idx="21">
                  <c:v>0.12598425196850394</c:v>
                </c:pt>
                <c:pt idx="22">
                  <c:v>5.3658536585365853E-2</c:v>
                </c:pt>
                <c:pt idx="23">
                  <c:v>3.8461538461538464E-2</c:v>
                </c:pt>
                <c:pt idx="24">
                  <c:v>8.3333333333333329E-2</c:v>
                </c:pt>
                <c:pt idx="25">
                  <c:v>9.1633466135458169E-2</c:v>
                </c:pt>
                <c:pt idx="26">
                  <c:v>0.10247349823321555</c:v>
                </c:pt>
                <c:pt idx="27">
                  <c:v>8.8235294117647065E-2</c:v>
                </c:pt>
                <c:pt idx="28">
                  <c:v>2.9850746268656716E-2</c:v>
                </c:pt>
                <c:pt idx="29">
                  <c:v>9.3220338983050849E-2</c:v>
                </c:pt>
                <c:pt idx="30">
                  <c:v>9.004739336492891E-2</c:v>
                </c:pt>
                <c:pt idx="31">
                  <c:v>0.10377358490566038</c:v>
                </c:pt>
                <c:pt idx="32">
                  <c:v>2.6200873362445413E-2</c:v>
                </c:pt>
                <c:pt idx="33">
                  <c:v>1.3986013986013986E-2</c:v>
                </c:pt>
                <c:pt idx="34">
                  <c:v>7.0175438596491224E-2</c:v>
                </c:pt>
                <c:pt idx="35">
                  <c:v>6.8965517241379309E-2</c:v>
                </c:pt>
                <c:pt idx="36">
                  <c:v>0.1214574898785425</c:v>
                </c:pt>
                <c:pt idx="37">
                  <c:v>9.5588235294117641E-2</c:v>
                </c:pt>
              </c:numCache>
            </c:numRef>
          </c:val>
          <c:extLst>
            <c:ext xmlns:c16="http://schemas.microsoft.com/office/drawing/2014/chart" uri="{C3380CC4-5D6E-409C-BE32-E72D297353CC}">
              <c16:uniqueId val="{00000004-A8DB-425B-9D71-8A09643ECAEB}"/>
            </c:ext>
          </c:extLst>
        </c:ser>
        <c:ser>
          <c:idx val="5"/>
          <c:order val="5"/>
          <c:tx>
            <c:strRef>
              <c:f>Sheet1!$G$1</c:f>
              <c:strCache>
                <c:ptCount val="1"/>
                <c:pt idx="0">
                  <c:v>c5</c:v>
                </c:pt>
              </c:strCache>
            </c:strRef>
          </c:tx>
          <c:spPr>
            <a:solidFill>
              <a:srgbClr val="FB9A99"/>
            </a:solidFill>
            <a:ln>
              <a:noFill/>
            </a:ln>
            <a:effectLst/>
          </c:spPr>
          <c:invertIfNegative val="0"/>
          <c:cat>
            <c:strRef>
              <c:f>Sheet1!$A$2:$A$39</c:f>
              <c:strCache>
                <c:ptCount val="38"/>
                <c:pt idx="0">
                  <c:v>tutorial</c:v>
                </c:pt>
                <c:pt idx="1">
                  <c:v>w-1</c:v>
                </c:pt>
                <c:pt idx="2">
                  <c:v>s-3</c:v>
                </c:pt>
                <c:pt idx="3">
                  <c:v>s-14</c:v>
                </c:pt>
                <c:pt idx="4">
                  <c:v>c-2</c:v>
                </c:pt>
                <c:pt idx="5">
                  <c:v>s-13</c:v>
                </c:pt>
                <c:pt idx="6">
                  <c:v>c-4</c:v>
                </c:pt>
                <c:pt idx="7">
                  <c:v>w-14-pp</c:v>
                </c:pt>
                <c:pt idx="8">
                  <c:v>c-5</c:v>
                </c:pt>
                <c:pt idx="9">
                  <c:v>c-9</c:v>
                </c:pt>
                <c:pt idx="10">
                  <c:v>s-07</c:v>
                </c:pt>
                <c:pt idx="11">
                  <c:v>s-12</c:v>
                </c:pt>
                <c:pt idx="12">
                  <c:v>c-10</c:v>
                </c:pt>
                <c:pt idx="13">
                  <c:v>s-12-pp</c:v>
                </c:pt>
                <c:pt idx="14">
                  <c:v>c-6</c:v>
                </c:pt>
                <c:pt idx="15">
                  <c:v>s-13-pp</c:v>
                </c:pt>
                <c:pt idx="16">
                  <c:v>w-7</c:v>
                </c:pt>
                <c:pt idx="17">
                  <c:v>w-3-pp</c:v>
                </c:pt>
                <c:pt idx="18">
                  <c:v>w-8</c:v>
                </c:pt>
                <c:pt idx="19">
                  <c:v>w-5</c:v>
                </c:pt>
                <c:pt idx="20">
                  <c:v>c-10-pp</c:v>
                </c:pt>
                <c:pt idx="21">
                  <c:v>c-11</c:v>
                </c:pt>
                <c:pt idx="22">
                  <c:v>s-10</c:v>
                </c:pt>
                <c:pt idx="23">
                  <c:v>w-6</c:v>
                </c:pt>
                <c:pt idx="24">
                  <c:v>s-6</c:v>
                </c:pt>
                <c:pt idx="25">
                  <c:v>c-11-pp</c:v>
                </c:pt>
                <c:pt idx="26">
                  <c:v>wb-4</c:v>
                </c:pt>
                <c:pt idx="27">
                  <c:v>s-11</c:v>
                </c:pt>
                <c:pt idx="28">
                  <c:v>s-5</c:v>
                </c:pt>
                <c:pt idx="29">
                  <c:v>c-3</c:v>
                </c:pt>
                <c:pt idx="30">
                  <c:v>c-8</c:v>
                </c:pt>
                <c:pt idx="31">
                  <c:v>s-8</c:v>
                </c:pt>
                <c:pt idx="32">
                  <c:v>w-2</c:v>
                </c:pt>
                <c:pt idx="33">
                  <c:v>c-1</c:v>
                </c:pt>
                <c:pt idx="34">
                  <c:v>w-03</c:v>
                </c:pt>
                <c:pt idx="35">
                  <c:v>c-2</c:v>
                </c:pt>
                <c:pt idx="36">
                  <c:v>c-7</c:v>
                </c:pt>
                <c:pt idx="37">
                  <c:v>s-9</c:v>
                </c:pt>
              </c:strCache>
            </c:strRef>
          </c:cat>
          <c:val>
            <c:numRef>
              <c:f>Sheet1!$G$2:$G$39</c:f>
              <c:numCache>
                <c:formatCode>General</c:formatCode>
                <c:ptCount val="38"/>
                <c:pt idx="0">
                  <c:v>0</c:v>
                </c:pt>
                <c:pt idx="1">
                  <c:v>0</c:v>
                </c:pt>
                <c:pt idx="2">
                  <c:v>0</c:v>
                </c:pt>
                <c:pt idx="3">
                  <c:v>0</c:v>
                </c:pt>
                <c:pt idx="4">
                  <c:v>0</c:v>
                </c:pt>
                <c:pt idx="5">
                  <c:v>0</c:v>
                </c:pt>
                <c:pt idx="6">
                  <c:v>0</c:v>
                </c:pt>
                <c:pt idx="7">
                  <c:v>7.1428571428571425E-2</c:v>
                </c:pt>
                <c:pt idx="8">
                  <c:v>0</c:v>
                </c:pt>
                <c:pt idx="9">
                  <c:v>8.9285714285714281E-3</c:v>
                </c:pt>
                <c:pt idx="10">
                  <c:v>2.1276595744680851E-2</c:v>
                </c:pt>
                <c:pt idx="11">
                  <c:v>1.3986013986013986E-2</c:v>
                </c:pt>
                <c:pt idx="12">
                  <c:v>0</c:v>
                </c:pt>
                <c:pt idx="13">
                  <c:v>8.9201877934272297E-2</c:v>
                </c:pt>
                <c:pt idx="14">
                  <c:v>0.10218978102189781</c:v>
                </c:pt>
                <c:pt idx="15">
                  <c:v>8.4337349397590355E-2</c:v>
                </c:pt>
                <c:pt idx="16">
                  <c:v>0</c:v>
                </c:pt>
                <c:pt idx="17">
                  <c:v>4.7244094488188976E-2</c:v>
                </c:pt>
                <c:pt idx="18">
                  <c:v>0.12307692307692308</c:v>
                </c:pt>
                <c:pt idx="19">
                  <c:v>7.9545454545454544E-2</c:v>
                </c:pt>
                <c:pt idx="20">
                  <c:v>9.7165991902834009E-2</c:v>
                </c:pt>
                <c:pt idx="21">
                  <c:v>0.11811023622047244</c:v>
                </c:pt>
                <c:pt idx="22">
                  <c:v>3.4146341463414637E-2</c:v>
                </c:pt>
                <c:pt idx="23">
                  <c:v>0</c:v>
                </c:pt>
                <c:pt idx="24">
                  <c:v>4.1666666666666664E-2</c:v>
                </c:pt>
                <c:pt idx="25">
                  <c:v>8.7649402390438252E-2</c:v>
                </c:pt>
                <c:pt idx="26">
                  <c:v>8.8339222614840993E-2</c:v>
                </c:pt>
                <c:pt idx="27">
                  <c:v>5.8823529411764705E-2</c:v>
                </c:pt>
                <c:pt idx="28">
                  <c:v>2.9850746268656716E-2</c:v>
                </c:pt>
                <c:pt idx="29">
                  <c:v>9.3220338983050849E-2</c:v>
                </c:pt>
                <c:pt idx="30">
                  <c:v>7.1090047393364927E-2</c:v>
                </c:pt>
                <c:pt idx="31">
                  <c:v>8.4905660377358486E-2</c:v>
                </c:pt>
                <c:pt idx="32">
                  <c:v>2.1834061135371178E-2</c:v>
                </c:pt>
                <c:pt idx="33">
                  <c:v>1.3986013986013986E-2</c:v>
                </c:pt>
                <c:pt idx="34">
                  <c:v>4.3859649122807015E-2</c:v>
                </c:pt>
                <c:pt idx="35">
                  <c:v>6.8965517241379309E-2</c:v>
                </c:pt>
                <c:pt idx="36">
                  <c:v>5.2631578947368418E-2</c:v>
                </c:pt>
                <c:pt idx="37">
                  <c:v>5.8823529411764705E-2</c:v>
                </c:pt>
              </c:numCache>
            </c:numRef>
          </c:val>
          <c:extLst>
            <c:ext xmlns:c16="http://schemas.microsoft.com/office/drawing/2014/chart" uri="{C3380CC4-5D6E-409C-BE32-E72D297353CC}">
              <c16:uniqueId val="{00000005-A8DB-425B-9D71-8A09643ECAEB}"/>
            </c:ext>
          </c:extLst>
        </c:ser>
        <c:ser>
          <c:idx val="6"/>
          <c:order val="6"/>
          <c:tx>
            <c:strRef>
              <c:f>Sheet1!$H$1</c:f>
              <c:strCache>
                <c:ptCount val="1"/>
                <c:pt idx="0">
                  <c:v>c6</c:v>
                </c:pt>
              </c:strCache>
            </c:strRef>
          </c:tx>
          <c:spPr>
            <a:solidFill>
              <a:srgbClr val="FF7F00"/>
            </a:solidFill>
            <a:ln>
              <a:noFill/>
            </a:ln>
            <a:effectLst/>
          </c:spPr>
          <c:invertIfNegative val="0"/>
          <c:cat>
            <c:strRef>
              <c:f>Sheet1!$A$2:$A$39</c:f>
              <c:strCache>
                <c:ptCount val="38"/>
                <c:pt idx="0">
                  <c:v>tutorial</c:v>
                </c:pt>
                <c:pt idx="1">
                  <c:v>w-1</c:v>
                </c:pt>
                <c:pt idx="2">
                  <c:v>s-3</c:v>
                </c:pt>
                <c:pt idx="3">
                  <c:v>s-14</c:v>
                </c:pt>
                <c:pt idx="4">
                  <c:v>c-2</c:v>
                </c:pt>
                <c:pt idx="5">
                  <c:v>s-13</c:v>
                </c:pt>
                <c:pt idx="6">
                  <c:v>c-4</c:v>
                </c:pt>
                <c:pt idx="7">
                  <c:v>w-14-pp</c:v>
                </c:pt>
                <c:pt idx="8">
                  <c:v>c-5</c:v>
                </c:pt>
                <c:pt idx="9">
                  <c:v>c-9</c:v>
                </c:pt>
                <c:pt idx="10">
                  <c:v>s-07</c:v>
                </c:pt>
                <c:pt idx="11">
                  <c:v>s-12</c:v>
                </c:pt>
                <c:pt idx="12">
                  <c:v>c-10</c:v>
                </c:pt>
                <c:pt idx="13">
                  <c:v>s-12-pp</c:v>
                </c:pt>
                <c:pt idx="14">
                  <c:v>c-6</c:v>
                </c:pt>
                <c:pt idx="15">
                  <c:v>s-13-pp</c:v>
                </c:pt>
                <c:pt idx="16">
                  <c:v>w-7</c:v>
                </c:pt>
                <c:pt idx="17">
                  <c:v>w-3-pp</c:v>
                </c:pt>
                <c:pt idx="18">
                  <c:v>w-8</c:v>
                </c:pt>
                <c:pt idx="19">
                  <c:v>w-5</c:v>
                </c:pt>
                <c:pt idx="20">
                  <c:v>c-10-pp</c:v>
                </c:pt>
                <c:pt idx="21">
                  <c:v>c-11</c:v>
                </c:pt>
                <c:pt idx="22">
                  <c:v>s-10</c:v>
                </c:pt>
                <c:pt idx="23">
                  <c:v>w-6</c:v>
                </c:pt>
                <c:pt idx="24">
                  <c:v>s-6</c:v>
                </c:pt>
                <c:pt idx="25">
                  <c:v>c-11-pp</c:v>
                </c:pt>
                <c:pt idx="26">
                  <c:v>wb-4</c:v>
                </c:pt>
                <c:pt idx="27">
                  <c:v>s-11</c:v>
                </c:pt>
                <c:pt idx="28">
                  <c:v>s-5</c:v>
                </c:pt>
                <c:pt idx="29">
                  <c:v>c-3</c:v>
                </c:pt>
                <c:pt idx="30">
                  <c:v>c-8</c:v>
                </c:pt>
                <c:pt idx="31">
                  <c:v>s-8</c:v>
                </c:pt>
                <c:pt idx="32">
                  <c:v>w-2</c:v>
                </c:pt>
                <c:pt idx="33">
                  <c:v>c-1</c:v>
                </c:pt>
                <c:pt idx="34">
                  <c:v>w-03</c:v>
                </c:pt>
                <c:pt idx="35">
                  <c:v>c-2</c:v>
                </c:pt>
                <c:pt idx="36">
                  <c:v>c-7</c:v>
                </c:pt>
                <c:pt idx="37">
                  <c:v>s-9</c:v>
                </c:pt>
              </c:strCache>
            </c:strRef>
          </c:cat>
          <c:val>
            <c:numRef>
              <c:f>Sheet1!$H$2:$H$39</c:f>
              <c:numCache>
                <c:formatCode>General</c:formatCode>
                <c:ptCount val="38"/>
                <c:pt idx="0">
                  <c:v>0</c:v>
                </c:pt>
                <c:pt idx="1">
                  <c:v>0</c:v>
                </c:pt>
                <c:pt idx="2">
                  <c:v>0</c:v>
                </c:pt>
                <c:pt idx="3">
                  <c:v>0</c:v>
                </c:pt>
                <c:pt idx="4">
                  <c:v>0</c:v>
                </c:pt>
                <c:pt idx="5">
                  <c:v>0</c:v>
                </c:pt>
                <c:pt idx="6">
                  <c:v>0</c:v>
                </c:pt>
                <c:pt idx="7">
                  <c:v>6.6964285714285712E-2</c:v>
                </c:pt>
                <c:pt idx="8">
                  <c:v>0</c:v>
                </c:pt>
                <c:pt idx="9">
                  <c:v>0</c:v>
                </c:pt>
                <c:pt idx="10">
                  <c:v>1.4184397163120567E-2</c:v>
                </c:pt>
                <c:pt idx="11">
                  <c:v>0</c:v>
                </c:pt>
                <c:pt idx="12">
                  <c:v>0</c:v>
                </c:pt>
                <c:pt idx="13">
                  <c:v>8.4507042253521125E-2</c:v>
                </c:pt>
                <c:pt idx="14">
                  <c:v>8.7591240875912413E-2</c:v>
                </c:pt>
                <c:pt idx="15">
                  <c:v>8.0321285140562249E-2</c:v>
                </c:pt>
                <c:pt idx="16">
                  <c:v>0</c:v>
                </c:pt>
                <c:pt idx="17">
                  <c:v>4.3307086614173228E-2</c:v>
                </c:pt>
                <c:pt idx="18">
                  <c:v>7.6923076923076927E-2</c:v>
                </c:pt>
                <c:pt idx="19">
                  <c:v>6.25E-2</c:v>
                </c:pt>
                <c:pt idx="20">
                  <c:v>8.5020242914979755E-2</c:v>
                </c:pt>
                <c:pt idx="21">
                  <c:v>0.10236220472440945</c:v>
                </c:pt>
                <c:pt idx="22">
                  <c:v>1.4634146341463415E-2</c:v>
                </c:pt>
                <c:pt idx="23">
                  <c:v>0</c:v>
                </c:pt>
                <c:pt idx="24">
                  <c:v>0</c:v>
                </c:pt>
                <c:pt idx="25">
                  <c:v>8.3665338645418322E-2</c:v>
                </c:pt>
                <c:pt idx="26">
                  <c:v>7.4204946996466431E-2</c:v>
                </c:pt>
                <c:pt idx="27">
                  <c:v>4.7058823529411764E-2</c:v>
                </c:pt>
                <c:pt idx="28">
                  <c:v>0</c:v>
                </c:pt>
                <c:pt idx="29">
                  <c:v>6.7796610169491525E-2</c:v>
                </c:pt>
                <c:pt idx="30">
                  <c:v>7.1090047393364927E-2</c:v>
                </c:pt>
                <c:pt idx="31">
                  <c:v>6.6037735849056603E-2</c:v>
                </c:pt>
                <c:pt idx="32">
                  <c:v>1.7467248908296942E-2</c:v>
                </c:pt>
                <c:pt idx="33">
                  <c:v>6.993006993006993E-3</c:v>
                </c:pt>
                <c:pt idx="34">
                  <c:v>3.0701754385964911E-2</c:v>
                </c:pt>
                <c:pt idx="35">
                  <c:v>6.8965517241379309E-2</c:v>
                </c:pt>
                <c:pt idx="36">
                  <c:v>3.643724696356275E-2</c:v>
                </c:pt>
                <c:pt idx="37">
                  <c:v>5.1470588235294115E-2</c:v>
                </c:pt>
              </c:numCache>
            </c:numRef>
          </c:val>
          <c:extLst>
            <c:ext xmlns:c16="http://schemas.microsoft.com/office/drawing/2014/chart" uri="{C3380CC4-5D6E-409C-BE32-E72D297353CC}">
              <c16:uniqueId val="{00000006-A8DB-425B-9D71-8A09643ECAEB}"/>
            </c:ext>
          </c:extLst>
        </c:ser>
        <c:ser>
          <c:idx val="7"/>
          <c:order val="7"/>
          <c:tx>
            <c:strRef>
              <c:f>Sheet1!$I$1</c:f>
              <c:strCache>
                <c:ptCount val="1"/>
                <c:pt idx="0">
                  <c:v>c7</c:v>
                </c:pt>
              </c:strCache>
            </c:strRef>
          </c:tx>
          <c:spPr>
            <a:solidFill>
              <a:srgbClr val="FDBF6F"/>
            </a:solidFill>
            <a:ln>
              <a:noFill/>
            </a:ln>
            <a:effectLst/>
          </c:spPr>
          <c:invertIfNegative val="0"/>
          <c:cat>
            <c:strRef>
              <c:f>Sheet1!$A$2:$A$39</c:f>
              <c:strCache>
                <c:ptCount val="38"/>
                <c:pt idx="0">
                  <c:v>tutorial</c:v>
                </c:pt>
                <c:pt idx="1">
                  <c:v>w-1</c:v>
                </c:pt>
                <c:pt idx="2">
                  <c:v>s-3</c:v>
                </c:pt>
                <c:pt idx="3">
                  <c:v>s-14</c:v>
                </c:pt>
                <c:pt idx="4">
                  <c:v>c-2</c:v>
                </c:pt>
                <c:pt idx="5">
                  <c:v>s-13</c:v>
                </c:pt>
                <c:pt idx="6">
                  <c:v>c-4</c:v>
                </c:pt>
                <c:pt idx="7">
                  <c:v>w-14-pp</c:v>
                </c:pt>
                <c:pt idx="8">
                  <c:v>c-5</c:v>
                </c:pt>
                <c:pt idx="9">
                  <c:v>c-9</c:v>
                </c:pt>
                <c:pt idx="10">
                  <c:v>s-07</c:v>
                </c:pt>
                <c:pt idx="11">
                  <c:v>s-12</c:v>
                </c:pt>
                <c:pt idx="12">
                  <c:v>c-10</c:v>
                </c:pt>
                <c:pt idx="13">
                  <c:v>s-12-pp</c:v>
                </c:pt>
                <c:pt idx="14">
                  <c:v>c-6</c:v>
                </c:pt>
                <c:pt idx="15">
                  <c:v>s-13-pp</c:v>
                </c:pt>
                <c:pt idx="16">
                  <c:v>w-7</c:v>
                </c:pt>
                <c:pt idx="17">
                  <c:v>w-3-pp</c:v>
                </c:pt>
                <c:pt idx="18">
                  <c:v>w-8</c:v>
                </c:pt>
                <c:pt idx="19">
                  <c:v>w-5</c:v>
                </c:pt>
                <c:pt idx="20">
                  <c:v>c-10-pp</c:v>
                </c:pt>
                <c:pt idx="21">
                  <c:v>c-11</c:v>
                </c:pt>
                <c:pt idx="22">
                  <c:v>s-10</c:v>
                </c:pt>
                <c:pt idx="23">
                  <c:v>w-6</c:v>
                </c:pt>
                <c:pt idx="24">
                  <c:v>s-6</c:v>
                </c:pt>
                <c:pt idx="25">
                  <c:v>c-11-pp</c:v>
                </c:pt>
                <c:pt idx="26">
                  <c:v>wb-4</c:v>
                </c:pt>
                <c:pt idx="27">
                  <c:v>s-11</c:v>
                </c:pt>
                <c:pt idx="28">
                  <c:v>s-5</c:v>
                </c:pt>
                <c:pt idx="29">
                  <c:v>c-3</c:v>
                </c:pt>
                <c:pt idx="30">
                  <c:v>c-8</c:v>
                </c:pt>
                <c:pt idx="31">
                  <c:v>s-8</c:v>
                </c:pt>
                <c:pt idx="32">
                  <c:v>w-2</c:v>
                </c:pt>
                <c:pt idx="33">
                  <c:v>c-1</c:v>
                </c:pt>
                <c:pt idx="34">
                  <c:v>w-03</c:v>
                </c:pt>
                <c:pt idx="35">
                  <c:v>c-2</c:v>
                </c:pt>
                <c:pt idx="36">
                  <c:v>c-7</c:v>
                </c:pt>
                <c:pt idx="37">
                  <c:v>s-9</c:v>
                </c:pt>
              </c:strCache>
            </c:strRef>
          </c:cat>
          <c:val>
            <c:numRef>
              <c:f>Sheet1!$I$2:$I$39</c:f>
              <c:numCache>
                <c:formatCode>General</c:formatCode>
                <c:ptCount val="38"/>
                <c:pt idx="0">
                  <c:v>0</c:v>
                </c:pt>
                <c:pt idx="1">
                  <c:v>0</c:v>
                </c:pt>
                <c:pt idx="2">
                  <c:v>0</c:v>
                </c:pt>
                <c:pt idx="3">
                  <c:v>0</c:v>
                </c:pt>
                <c:pt idx="4">
                  <c:v>0</c:v>
                </c:pt>
                <c:pt idx="5">
                  <c:v>0</c:v>
                </c:pt>
                <c:pt idx="6">
                  <c:v>0</c:v>
                </c:pt>
                <c:pt idx="7">
                  <c:v>5.3571428571428568E-2</c:v>
                </c:pt>
                <c:pt idx="8">
                  <c:v>0</c:v>
                </c:pt>
                <c:pt idx="9">
                  <c:v>0</c:v>
                </c:pt>
                <c:pt idx="10">
                  <c:v>7.0921985815602835E-3</c:v>
                </c:pt>
                <c:pt idx="11">
                  <c:v>0</c:v>
                </c:pt>
                <c:pt idx="12">
                  <c:v>0</c:v>
                </c:pt>
                <c:pt idx="13">
                  <c:v>5.6338028169014086E-2</c:v>
                </c:pt>
                <c:pt idx="14">
                  <c:v>8.0291970802919707E-2</c:v>
                </c:pt>
                <c:pt idx="15">
                  <c:v>7.2289156626506021E-2</c:v>
                </c:pt>
                <c:pt idx="16">
                  <c:v>0</c:v>
                </c:pt>
                <c:pt idx="17">
                  <c:v>4.3307086614173228E-2</c:v>
                </c:pt>
                <c:pt idx="18">
                  <c:v>6.1538461538461542E-2</c:v>
                </c:pt>
                <c:pt idx="19">
                  <c:v>4.5454545454545456E-2</c:v>
                </c:pt>
                <c:pt idx="20">
                  <c:v>7.6923076923076927E-2</c:v>
                </c:pt>
                <c:pt idx="21">
                  <c:v>8.6614173228346455E-2</c:v>
                </c:pt>
                <c:pt idx="22">
                  <c:v>1.4634146341463415E-2</c:v>
                </c:pt>
                <c:pt idx="23">
                  <c:v>0</c:v>
                </c:pt>
                <c:pt idx="24">
                  <c:v>0</c:v>
                </c:pt>
                <c:pt idx="25">
                  <c:v>5.5776892430278883E-2</c:v>
                </c:pt>
                <c:pt idx="26">
                  <c:v>6.7137809187279157E-2</c:v>
                </c:pt>
                <c:pt idx="27">
                  <c:v>2.9411764705882353E-2</c:v>
                </c:pt>
                <c:pt idx="28">
                  <c:v>0</c:v>
                </c:pt>
                <c:pt idx="29">
                  <c:v>6.7796610169491525E-2</c:v>
                </c:pt>
                <c:pt idx="30">
                  <c:v>6.6350710900473939E-2</c:v>
                </c:pt>
                <c:pt idx="31">
                  <c:v>4.716981132075472E-2</c:v>
                </c:pt>
                <c:pt idx="32">
                  <c:v>1.7467248908296942E-2</c:v>
                </c:pt>
                <c:pt idx="33">
                  <c:v>6.993006993006993E-3</c:v>
                </c:pt>
                <c:pt idx="34">
                  <c:v>3.0701754385964911E-2</c:v>
                </c:pt>
                <c:pt idx="35">
                  <c:v>6.3218390804597707E-2</c:v>
                </c:pt>
                <c:pt idx="36">
                  <c:v>3.2388663967611336E-2</c:v>
                </c:pt>
                <c:pt idx="37">
                  <c:v>4.4117647058823532E-2</c:v>
                </c:pt>
              </c:numCache>
            </c:numRef>
          </c:val>
          <c:extLst>
            <c:ext xmlns:c16="http://schemas.microsoft.com/office/drawing/2014/chart" uri="{C3380CC4-5D6E-409C-BE32-E72D297353CC}">
              <c16:uniqueId val="{00000007-A8DB-425B-9D71-8A09643ECAEB}"/>
            </c:ext>
          </c:extLst>
        </c:ser>
        <c:ser>
          <c:idx val="8"/>
          <c:order val="8"/>
          <c:tx>
            <c:strRef>
              <c:f>Sheet1!$J$1</c:f>
              <c:strCache>
                <c:ptCount val="1"/>
                <c:pt idx="0">
                  <c:v>c8</c:v>
                </c:pt>
              </c:strCache>
            </c:strRef>
          </c:tx>
          <c:spPr>
            <a:solidFill>
              <a:srgbClr val="6A3D9A"/>
            </a:solidFill>
            <a:ln>
              <a:noFill/>
            </a:ln>
            <a:effectLst/>
          </c:spPr>
          <c:invertIfNegative val="0"/>
          <c:cat>
            <c:strRef>
              <c:f>Sheet1!$A$2:$A$39</c:f>
              <c:strCache>
                <c:ptCount val="38"/>
                <c:pt idx="0">
                  <c:v>tutorial</c:v>
                </c:pt>
                <c:pt idx="1">
                  <c:v>w-1</c:v>
                </c:pt>
                <c:pt idx="2">
                  <c:v>s-3</c:v>
                </c:pt>
                <c:pt idx="3">
                  <c:v>s-14</c:v>
                </c:pt>
                <c:pt idx="4">
                  <c:v>c-2</c:v>
                </c:pt>
                <c:pt idx="5">
                  <c:v>s-13</c:v>
                </c:pt>
                <c:pt idx="6">
                  <c:v>c-4</c:v>
                </c:pt>
                <c:pt idx="7">
                  <c:v>w-14-pp</c:v>
                </c:pt>
                <c:pt idx="8">
                  <c:v>c-5</c:v>
                </c:pt>
                <c:pt idx="9">
                  <c:v>c-9</c:v>
                </c:pt>
                <c:pt idx="10">
                  <c:v>s-07</c:v>
                </c:pt>
                <c:pt idx="11">
                  <c:v>s-12</c:v>
                </c:pt>
                <c:pt idx="12">
                  <c:v>c-10</c:v>
                </c:pt>
                <c:pt idx="13">
                  <c:v>s-12-pp</c:v>
                </c:pt>
                <c:pt idx="14">
                  <c:v>c-6</c:v>
                </c:pt>
                <c:pt idx="15">
                  <c:v>s-13-pp</c:v>
                </c:pt>
                <c:pt idx="16">
                  <c:v>w-7</c:v>
                </c:pt>
                <c:pt idx="17">
                  <c:v>w-3-pp</c:v>
                </c:pt>
                <c:pt idx="18">
                  <c:v>w-8</c:v>
                </c:pt>
                <c:pt idx="19">
                  <c:v>w-5</c:v>
                </c:pt>
                <c:pt idx="20">
                  <c:v>c-10-pp</c:v>
                </c:pt>
                <c:pt idx="21">
                  <c:v>c-11</c:v>
                </c:pt>
                <c:pt idx="22">
                  <c:v>s-10</c:v>
                </c:pt>
                <c:pt idx="23">
                  <c:v>w-6</c:v>
                </c:pt>
                <c:pt idx="24">
                  <c:v>s-6</c:v>
                </c:pt>
                <c:pt idx="25">
                  <c:v>c-11-pp</c:v>
                </c:pt>
                <c:pt idx="26">
                  <c:v>wb-4</c:v>
                </c:pt>
                <c:pt idx="27">
                  <c:v>s-11</c:v>
                </c:pt>
                <c:pt idx="28">
                  <c:v>s-5</c:v>
                </c:pt>
                <c:pt idx="29">
                  <c:v>c-3</c:v>
                </c:pt>
                <c:pt idx="30">
                  <c:v>c-8</c:v>
                </c:pt>
                <c:pt idx="31">
                  <c:v>s-8</c:v>
                </c:pt>
                <c:pt idx="32">
                  <c:v>w-2</c:v>
                </c:pt>
                <c:pt idx="33">
                  <c:v>c-1</c:v>
                </c:pt>
                <c:pt idx="34">
                  <c:v>w-03</c:v>
                </c:pt>
                <c:pt idx="35">
                  <c:v>c-2</c:v>
                </c:pt>
                <c:pt idx="36">
                  <c:v>c-7</c:v>
                </c:pt>
                <c:pt idx="37">
                  <c:v>s-9</c:v>
                </c:pt>
              </c:strCache>
            </c:strRef>
          </c:cat>
          <c:val>
            <c:numRef>
              <c:f>Sheet1!$J$2:$J$39</c:f>
              <c:numCache>
                <c:formatCode>General</c:formatCode>
                <c:ptCount val="38"/>
                <c:pt idx="0">
                  <c:v>0</c:v>
                </c:pt>
                <c:pt idx="1">
                  <c:v>0</c:v>
                </c:pt>
                <c:pt idx="2">
                  <c:v>0</c:v>
                </c:pt>
                <c:pt idx="3">
                  <c:v>0</c:v>
                </c:pt>
                <c:pt idx="4">
                  <c:v>0</c:v>
                </c:pt>
                <c:pt idx="5">
                  <c:v>0</c:v>
                </c:pt>
                <c:pt idx="6">
                  <c:v>0</c:v>
                </c:pt>
                <c:pt idx="7">
                  <c:v>4.4642857142857144E-2</c:v>
                </c:pt>
                <c:pt idx="8">
                  <c:v>0</c:v>
                </c:pt>
                <c:pt idx="9">
                  <c:v>0</c:v>
                </c:pt>
                <c:pt idx="10">
                  <c:v>7.0921985815602835E-3</c:v>
                </c:pt>
                <c:pt idx="11">
                  <c:v>0</c:v>
                </c:pt>
                <c:pt idx="12">
                  <c:v>0</c:v>
                </c:pt>
                <c:pt idx="13">
                  <c:v>5.1643192488262914E-2</c:v>
                </c:pt>
                <c:pt idx="14">
                  <c:v>0</c:v>
                </c:pt>
                <c:pt idx="15">
                  <c:v>5.2208835341365459E-2</c:v>
                </c:pt>
                <c:pt idx="16">
                  <c:v>0</c:v>
                </c:pt>
                <c:pt idx="17">
                  <c:v>3.937007874015748E-2</c:v>
                </c:pt>
                <c:pt idx="18">
                  <c:v>0</c:v>
                </c:pt>
                <c:pt idx="19">
                  <c:v>4.5454545454545456E-2</c:v>
                </c:pt>
                <c:pt idx="20">
                  <c:v>5.2631578947368418E-2</c:v>
                </c:pt>
                <c:pt idx="21">
                  <c:v>3.937007874015748E-2</c:v>
                </c:pt>
                <c:pt idx="22">
                  <c:v>9.7560975609756097E-3</c:v>
                </c:pt>
                <c:pt idx="23">
                  <c:v>0</c:v>
                </c:pt>
                <c:pt idx="24">
                  <c:v>0</c:v>
                </c:pt>
                <c:pt idx="25">
                  <c:v>4.7808764940239043E-2</c:v>
                </c:pt>
                <c:pt idx="26">
                  <c:v>0</c:v>
                </c:pt>
                <c:pt idx="27">
                  <c:v>2.9411764705882353E-2</c:v>
                </c:pt>
                <c:pt idx="28">
                  <c:v>0</c:v>
                </c:pt>
                <c:pt idx="29">
                  <c:v>5.0847457627118647E-2</c:v>
                </c:pt>
                <c:pt idx="30">
                  <c:v>6.1611374407582936E-2</c:v>
                </c:pt>
                <c:pt idx="31">
                  <c:v>1.8867924528301886E-2</c:v>
                </c:pt>
                <c:pt idx="32">
                  <c:v>0</c:v>
                </c:pt>
                <c:pt idx="33">
                  <c:v>0</c:v>
                </c:pt>
                <c:pt idx="34">
                  <c:v>1.7543859649122806E-2</c:v>
                </c:pt>
                <c:pt idx="35">
                  <c:v>5.1724137931034482E-2</c:v>
                </c:pt>
                <c:pt idx="36">
                  <c:v>2.4291497975708502E-2</c:v>
                </c:pt>
                <c:pt idx="37">
                  <c:v>4.4117647058823532E-2</c:v>
                </c:pt>
              </c:numCache>
            </c:numRef>
          </c:val>
          <c:extLst>
            <c:ext xmlns:c16="http://schemas.microsoft.com/office/drawing/2014/chart" uri="{C3380CC4-5D6E-409C-BE32-E72D297353CC}">
              <c16:uniqueId val="{00000008-A8DB-425B-9D71-8A09643ECAEB}"/>
            </c:ext>
          </c:extLst>
        </c:ser>
        <c:ser>
          <c:idx val="9"/>
          <c:order val="9"/>
          <c:tx>
            <c:strRef>
              <c:f>Sheet1!$K$1</c:f>
              <c:strCache>
                <c:ptCount val="1"/>
                <c:pt idx="0">
                  <c:v>c9</c:v>
                </c:pt>
              </c:strCache>
            </c:strRef>
          </c:tx>
          <c:spPr>
            <a:solidFill>
              <a:srgbClr val="CAB2D6"/>
            </a:solidFill>
            <a:ln>
              <a:noFill/>
            </a:ln>
            <a:effectLst/>
          </c:spPr>
          <c:invertIfNegative val="0"/>
          <c:cat>
            <c:strRef>
              <c:f>Sheet1!$A$2:$A$39</c:f>
              <c:strCache>
                <c:ptCount val="38"/>
                <c:pt idx="0">
                  <c:v>tutorial</c:v>
                </c:pt>
                <c:pt idx="1">
                  <c:v>w-1</c:v>
                </c:pt>
                <c:pt idx="2">
                  <c:v>s-3</c:v>
                </c:pt>
                <c:pt idx="3">
                  <c:v>s-14</c:v>
                </c:pt>
                <c:pt idx="4">
                  <c:v>c-2</c:v>
                </c:pt>
                <c:pt idx="5">
                  <c:v>s-13</c:v>
                </c:pt>
                <c:pt idx="6">
                  <c:v>c-4</c:v>
                </c:pt>
                <c:pt idx="7">
                  <c:v>w-14-pp</c:v>
                </c:pt>
                <c:pt idx="8">
                  <c:v>c-5</c:v>
                </c:pt>
                <c:pt idx="9">
                  <c:v>c-9</c:v>
                </c:pt>
                <c:pt idx="10">
                  <c:v>s-07</c:v>
                </c:pt>
                <c:pt idx="11">
                  <c:v>s-12</c:v>
                </c:pt>
                <c:pt idx="12">
                  <c:v>c-10</c:v>
                </c:pt>
                <c:pt idx="13">
                  <c:v>s-12-pp</c:v>
                </c:pt>
                <c:pt idx="14">
                  <c:v>c-6</c:v>
                </c:pt>
                <c:pt idx="15">
                  <c:v>s-13-pp</c:v>
                </c:pt>
                <c:pt idx="16">
                  <c:v>w-7</c:v>
                </c:pt>
                <c:pt idx="17">
                  <c:v>w-3-pp</c:v>
                </c:pt>
                <c:pt idx="18">
                  <c:v>w-8</c:v>
                </c:pt>
                <c:pt idx="19">
                  <c:v>w-5</c:v>
                </c:pt>
                <c:pt idx="20">
                  <c:v>c-10-pp</c:v>
                </c:pt>
                <c:pt idx="21">
                  <c:v>c-11</c:v>
                </c:pt>
                <c:pt idx="22">
                  <c:v>s-10</c:v>
                </c:pt>
                <c:pt idx="23">
                  <c:v>w-6</c:v>
                </c:pt>
                <c:pt idx="24">
                  <c:v>s-6</c:v>
                </c:pt>
                <c:pt idx="25">
                  <c:v>c-11-pp</c:v>
                </c:pt>
                <c:pt idx="26">
                  <c:v>wb-4</c:v>
                </c:pt>
                <c:pt idx="27">
                  <c:v>s-11</c:v>
                </c:pt>
                <c:pt idx="28">
                  <c:v>s-5</c:v>
                </c:pt>
                <c:pt idx="29">
                  <c:v>c-3</c:v>
                </c:pt>
                <c:pt idx="30">
                  <c:v>c-8</c:v>
                </c:pt>
                <c:pt idx="31">
                  <c:v>s-8</c:v>
                </c:pt>
                <c:pt idx="32">
                  <c:v>w-2</c:v>
                </c:pt>
                <c:pt idx="33">
                  <c:v>c-1</c:v>
                </c:pt>
                <c:pt idx="34">
                  <c:v>w-03</c:v>
                </c:pt>
                <c:pt idx="35">
                  <c:v>c-2</c:v>
                </c:pt>
                <c:pt idx="36">
                  <c:v>c-7</c:v>
                </c:pt>
                <c:pt idx="37">
                  <c:v>s-9</c:v>
                </c:pt>
              </c:strCache>
            </c:strRef>
          </c:cat>
          <c:val>
            <c:numRef>
              <c:f>Sheet1!$K$2:$K$39</c:f>
              <c:numCache>
                <c:formatCode>General</c:formatCode>
                <c:ptCount val="38"/>
                <c:pt idx="0">
                  <c:v>0</c:v>
                </c:pt>
                <c:pt idx="1">
                  <c:v>0</c:v>
                </c:pt>
                <c:pt idx="2">
                  <c:v>0</c:v>
                </c:pt>
                <c:pt idx="3">
                  <c:v>0</c:v>
                </c:pt>
                <c:pt idx="4">
                  <c:v>0</c:v>
                </c:pt>
                <c:pt idx="5">
                  <c:v>0</c:v>
                </c:pt>
                <c:pt idx="6">
                  <c:v>0</c:v>
                </c:pt>
                <c:pt idx="7">
                  <c:v>4.4642857142857144E-2</c:v>
                </c:pt>
                <c:pt idx="8">
                  <c:v>0</c:v>
                </c:pt>
                <c:pt idx="9">
                  <c:v>0</c:v>
                </c:pt>
                <c:pt idx="10">
                  <c:v>0</c:v>
                </c:pt>
                <c:pt idx="11">
                  <c:v>0</c:v>
                </c:pt>
                <c:pt idx="12">
                  <c:v>0</c:v>
                </c:pt>
                <c:pt idx="13">
                  <c:v>0</c:v>
                </c:pt>
                <c:pt idx="14">
                  <c:v>0</c:v>
                </c:pt>
                <c:pt idx="15">
                  <c:v>4.8192771084337352E-2</c:v>
                </c:pt>
                <c:pt idx="16">
                  <c:v>0</c:v>
                </c:pt>
                <c:pt idx="17">
                  <c:v>3.5433070866141732E-2</c:v>
                </c:pt>
                <c:pt idx="18">
                  <c:v>0</c:v>
                </c:pt>
                <c:pt idx="19">
                  <c:v>1.1363636363636364E-2</c:v>
                </c:pt>
                <c:pt idx="20">
                  <c:v>5.2631578947368418E-2</c:v>
                </c:pt>
                <c:pt idx="21">
                  <c:v>7.874015748031496E-3</c:v>
                </c:pt>
                <c:pt idx="22">
                  <c:v>9.7560975609756097E-3</c:v>
                </c:pt>
                <c:pt idx="23">
                  <c:v>0</c:v>
                </c:pt>
                <c:pt idx="24">
                  <c:v>0</c:v>
                </c:pt>
                <c:pt idx="25">
                  <c:v>3.9840637450199202E-2</c:v>
                </c:pt>
                <c:pt idx="26">
                  <c:v>0</c:v>
                </c:pt>
                <c:pt idx="27">
                  <c:v>2.9411764705882353E-2</c:v>
                </c:pt>
                <c:pt idx="28">
                  <c:v>0</c:v>
                </c:pt>
                <c:pt idx="29">
                  <c:v>4.2372881355932202E-2</c:v>
                </c:pt>
                <c:pt idx="30">
                  <c:v>6.1611374407582936E-2</c:v>
                </c:pt>
                <c:pt idx="31">
                  <c:v>1.8867924528301886E-2</c:v>
                </c:pt>
                <c:pt idx="32">
                  <c:v>0</c:v>
                </c:pt>
                <c:pt idx="33">
                  <c:v>0</c:v>
                </c:pt>
                <c:pt idx="34">
                  <c:v>1.7543859649122806E-2</c:v>
                </c:pt>
                <c:pt idx="35">
                  <c:v>5.1724137931034482E-2</c:v>
                </c:pt>
                <c:pt idx="36">
                  <c:v>2.4291497975708502E-2</c:v>
                </c:pt>
                <c:pt idx="37">
                  <c:v>3.6764705882352942E-2</c:v>
                </c:pt>
              </c:numCache>
            </c:numRef>
          </c:val>
          <c:extLst>
            <c:ext xmlns:c16="http://schemas.microsoft.com/office/drawing/2014/chart" uri="{C3380CC4-5D6E-409C-BE32-E72D297353CC}">
              <c16:uniqueId val="{00000009-A8DB-425B-9D71-8A09643ECAEB}"/>
            </c:ext>
          </c:extLst>
        </c:ser>
        <c:ser>
          <c:idx val="10"/>
          <c:order val="10"/>
          <c:tx>
            <c:strRef>
              <c:f>Sheet1!$L$1</c:f>
              <c:strCache>
                <c:ptCount val="1"/>
                <c:pt idx="0">
                  <c:v>c10</c:v>
                </c:pt>
              </c:strCache>
            </c:strRef>
          </c:tx>
          <c:spPr>
            <a:solidFill>
              <a:srgbClr val="FFFF99"/>
            </a:solidFill>
            <a:ln>
              <a:noFill/>
            </a:ln>
            <a:effectLst/>
          </c:spPr>
          <c:invertIfNegative val="0"/>
          <c:cat>
            <c:strRef>
              <c:f>Sheet1!$A$2:$A$39</c:f>
              <c:strCache>
                <c:ptCount val="38"/>
                <c:pt idx="0">
                  <c:v>tutorial</c:v>
                </c:pt>
                <c:pt idx="1">
                  <c:v>w-1</c:v>
                </c:pt>
                <c:pt idx="2">
                  <c:v>s-3</c:v>
                </c:pt>
                <c:pt idx="3">
                  <c:v>s-14</c:v>
                </c:pt>
                <c:pt idx="4">
                  <c:v>c-2</c:v>
                </c:pt>
                <c:pt idx="5">
                  <c:v>s-13</c:v>
                </c:pt>
                <c:pt idx="6">
                  <c:v>c-4</c:v>
                </c:pt>
                <c:pt idx="7">
                  <c:v>w-14-pp</c:v>
                </c:pt>
                <c:pt idx="8">
                  <c:v>c-5</c:v>
                </c:pt>
                <c:pt idx="9">
                  <c:v>c-9</c:v>
                </c:pt>
                <c:pt idx="10">
                  <c:v>s-07</c:v>
                </c:pt>
                <c:pt idx="11">
                  <c:v>s-12</c:v>
                </c:pt>
                <c:pt idx="12">
                  <c:v>c-10</c:v>
                </c:pt>
                <c:pt idx="13">
                  <c:v>s-12-pp</c:v>
                </c:pt>
                <c:pt idx="14">
                  <c:v>c-6</c:v>
                </c:pt>
                <c:pt idx="15">
                  <c:v>s-13-pp</c:v>
                </c:pt>
                <c:pt idx="16">
                  <c:v>w-7</c:v>
                </c:pt>
                <c:pt idx="17">
                  <c:v>w-3-pp</c:v>
                </c:pt>
                <c:pt idx="18">
                  <c:v>w-8</c:v>
                </c:pt>
                <c:pt idx="19">
                  <c:v>w-5</c:v>
                </c:pt>
                <c:pt idx="20">
                  <c:v>c-10-pp</c:v>
                </c:pt>
                <c:pt idx="21">
                  <c:v>c-11</c:v>
                </c:pt>
                <c:pt idx="22">
                  <c:v>s-10</c:v>
                </c:pt>
                <c:pt idx="23">
                  <c:v>w-6</c:v>
                </c:pt>
                <c:pt idx="24">
                  <c:v>s-6</c:v>
                </c:pt>
                <c:pt idx="25">
                  <c:v>c-11-pp</c:v>
                </c:pt>
                <c:pt idx="26">
                  <c:v>wb-4</c:v>
                </c:pt>
                <c:pt idx="27">
                  <c:v>s-11</c:v>
                </c:pt>
                <c:pt idx="28">
                  <c:v>s-5</c:v>
                </c:pt>
                <c:pt idx="29">
                  <c:v>c-3</c:v>
                </c:pt>
                <c:pt idx="30">
                  <c:v>c-8</c:v>
                </c:pt>
                <c:pt idx="31">
                  <c:v>s-8</c:v>
                </c:pt>
                <c:pt idx="32">
                  <c:v>w-2</c:v>
                </c:pt>
                <c:pt idx="33">
                  <c:v>c-1</c:v>
                </c:pt>
                <c:pt idx="34">
                  <c:v>w-03</c:v>
                </c:pt>
                <c:pt idx="35">
                  <c:v>c-2</c:v>
                </c:pt>
                <c:pt idx="36">
                  <c:v>c-7</c:v>
                </c:pt>
                <c:pt idx="37">
                  <c:v>s-9</c:v>
                </c:pt>
              </c:strCache>
            </c:strRef>
          </c:cat>
          <c:val>
            <c:numRef>
              <c:f>Sheet1!$L$2:$L$39</c:f>
              <c:numCache>
                <c:formatCode>General</c:formatCode>
                <c:ptCount val="38"/>
                <c:pt idx="0">
                  <c:v>0</c:v>
                </c:pt>
                <c:pt idx="1">
                  <c:v>0</c:v>
                </c:pt>
                <c:pt idx="2">
                  <c:v>0</c:v>
                </c:pt>
                <c:pt idx="3">
                  <c:v>0</c:v>
                </c:pt>
                <c:pt idx="4">
                  <c:v>0</c:v>
                </c:pt>
                <c:pt idx="5">
                  <c:v>0</c:v>
                </c:pt>
                <c:pt idx="6">
                  <c:v>0</c:v>
                </c:pt>
                <c:pt idx="7">
                  <c:v>4.0178571428571432E-2</c:v>
                </c:pt>
                <c:pt idx="8">
                  <c:v>0</c:v>
                </c:pt>
                <c:pt idx="9">
                  <c:v>0</c:v>
                </c:pt>
                <c:pt idx="10">
                  <c:v>0</c:v>
                </c:pt>
                <c:pt idx="11">
                  <c:v>0</c:v>
                </c:pt>
                <c:pt idx="12">
                  <c:v>0</c:v>
                </c:pt>
                <c:pt idx="13">
                  <c:v>0</c:v>
                </c:pt>
                <c:pt idx="14">
                  <c:v>0</c:v>
                </c:pt>
                <c:pt idx="15">
                  <c:v>4.8192771084337352E-2</c:v>
                </c:pt>
                <c:pt idx="16">
                  <c:v>0</c:v>
                </c:pt>
                <c:pt idx="17">
                  <c:v>0</c:v>
                </c:pt>
                <c:pt idx="18">
                  <c:v>0</c:v>
                </c:pt>
                <c:pt idx="19">
                  <c:v>0</c:v>
                </c:pt>
                <c:pt idx="20">
                  <c:v>2.8340080971659919E-2</c:v>
                </c:pt>
                <c:pt idx="21">
                  <c:v>0</c:v>
                </c:pt>
                <c:pt idx="22">
                  <c:v>4.8780487804878049E-3</c:v>
                </c:pt>
                <c:pt idx="23">
                  <c:v>0</c:v>
                </c:pt>
                <c:pt idx="24">
                  <c:v>0</c:v>
                </c:pt>
                <c:pt idx="25">
                  <c:v>0</c:v>
                </c:pt>
                <c:pt idx="26">
                  <c:v>0</c:v>
                </c:pt>
                <c:pt idx="27">
                  <c:v>1.7647058823529412E-2</c:v>
                </c:pt>
                <c:pt idx="28">
                  <c:v>0</c:v>
                </c:pt>
                <c:pt idx="29">
                  <c:v>3.3898305084745763E-2</c:v>
                </c:pt>
                <c:pt idx="30">
                  <c:v>6.1611374407582936E-2</c:v>
                </c:pt>
                <c:pt idx="31">
                  <c:v>9.433962264150943E-3</c:v>
                </c:pt>
                <c:pt idx="32">
                  <c:v>0</c:v>
                </c:pt>
                <c:pt idx="33">
                  <c:v>0</c:v>
                </c:pt>
                <c:pt idx="34">
                  <c:v>1.3157894736842105E-2</c:v>
                </c:pt>
                <c:pt idx="35">
                  <c:v>2.8735632183908046E-2</c:v>
                </c:pt>
                <c:pt idx="36">
                  <c:v>2.0242914979757085E-2</c:v>
                </c:pt>
                <c:pt idx="37">
                  <c:v>3.6764705882352942E-2</c:v>
                </c:pt>
              </c:numCache>
            </c:numRef>
          </c:val>
          <c:extLst>
            <c:ext xmlns:c16="http://schemas.microsoft.com/office/drawing/2014/chart" uri="{C3380CC4-5D6E-409C-BE32-E72D297353CC}">
              <c16:uniqueId val="{0000000A-A8DB-425B-9D71-8A09643ECAEB}"/>
            </c:ext>
          </c:extLst>
        </c:ser>
        <c:ser>
          <c:idx val="11"/>
          <c:order val="11"/>
          <c:tx>
            <c:strRef>
              <c:f>Sheet1!$M$1</c:f>
              <c:strCache>
                <c:ptCount val="1"/>
                <c:pt idx="0">
                  <c:v>c11</c:v>
                </c:pt>
              </c:strCache>
            </c:strRef>
          </c:tx>
          <c:spPr>
            <a:solidFill>
              <a:schemeClr val="accent6">
                <a:lumMod val="60000"/>
              </a:schemeClr>
            </a:solidFill>
            <a:ln>
              <a:noFill/>
            </a:ln>
            <a:effectLst/>
          </c:spPr>
          <c:invertIfNegative val="0"/>
          <c:cat>
            <c:strRef>
              <c:f>Sheet1!$A$2:$A$39</c:f>
              <c:strCache>
                <c:ptCount val="38"/>
                <c:pt idx="0">
                  <c:v>tutorial</c:v>
                </c:pt>
                <c:pt idx="1">
                  <c:v>w-1</c:v>
                </c:pt>
                <c:pt idx="2">
                  <c:v>s-3</c:v>
                </c:pt>
                <c:pt idx="3">
                  <c:v>s-14</c:v>
                </c:pt>
                <c:pt idx="4">
                  <c:v>c-2</c:v>
                </c:pt>
                <c:pt idx="5">
                  <c:v>s-13</c:v>
                </c:pt>
                <c:pt idx="6">
                  <c:v>c-4</c:v>
                </c:pt>
                <c:pt idx="7">
                  <c:v>w-14-pp</c:v>
                </c:pt>
                <c:pt idx="8">
                  <c:v>c-5</c:v>
                </c:pt>
                <c:pt idx="9">
                  <c:v>c-9</c:v>
                </c:pt>
                <c:pt idx="10">
                  <c:v>s-07</c:v>
                </c:pt>
                <c:pt idx="11">
                  <c:v>s-12</c:v>
                </c:pt>
                <c:pt idx="12">
                  <c:v>c-10</c:v>
                </c:pt>
                <c:pt idx="13">
                  <c:v>s-12-pp</c:v>
                </c:pt>
                <c:pt idx="14">
                  <c:v>c-6</c:v>
                </c:pt>
                <c:pt idx="15">
                  <c:v>s-13-pp</c:v>
                </c:pt>
                <c:pt idx="16">
                  <c:v>w-7</c:v>
                </c:pt>
                <c:pt idx="17">
                  <c:v>w-3-pp</c:v>
                </c:pt>
                <c:pt idx="18">
                  <c:v>w-8</c:v>
                </c:pt>
                <c:pt idx="19">
                  <c:v>w-5</c:v>
                </c:pt>
                <c:pt idx="20">
                  <c:v>c-10-pp</c:v>
                </c:pt>
                <c:pt idx="21">
                  <c:v>c-11</c:v>
                </c:pt>
                <c:pt idx="22">
                  <c:v>s-10</c:v>
                </c:pt>
                <c:pt idx="23">
                  <c:v>w-6</c:v>
                </c:pt>
                <c:pt idx="24">
                  <c:v>s-6</c:v>
                </c:pt>
                <c:pt idx="25">
                  <c:v>c-11-pp</c:v>
                </c:pt>
                <c:pt idx="26">
                  <c:v>wb-4</c:v>
                </c:pt>
                <c:pt idx="27">
                  <c:v>s-11</c:v>
                </c:pt>
                <c:pt idx="28">
                  <c:v>s-5</c:v>
                </c:pt>
                <c:pt idx="29">
                  <c:v>c-3</c:v>
                </c:pt>
                <c:pt idx="30">
                  <c:v>c-8</c:v>
                </c:pt>
                <c:pt idx="31">
                  <c:v>s-8</c:v>
                </c:pt>
                <c:pt idx="32">
                  <c:v>w-2</c:v>
                </c:pt>
                <c:pt idx="33">
                  <c:v>c-1</c:v>
                </c:pt>
                <c:pt idx="34">
                  <c:v>w-03</c:v>
                </c:pt>
                <c:pt idx="35">
                  <c:v>c-2</c:v>
                </c:pt>
                <c:pt idx="36">
                  <c:v>c-7</c:v>
                </c:pt>
                <c:pt idx="37">
                  <c:v>s-9</c:v>
                </c:pt>
              </c:strCache>
            </c:strRef>
          </c:cat>
          <c:val>
            <c:numRef>
              <c:f>Sheet1!$M$2:$M$39</c:f>
              <c:numCache>
                <c:formatCode>General</c:formatCode>
                <c:ptCount val="3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4.0160642570281124E-2</c:v>
                </c:pt>
                <c:pt idx="16">
                  <c:v>0</c:v>
                </c:pt>
                <c:pt idx="17">
                  <c:v>0</c:v>
                </c:pt>
                <c:pt idx="18">
                  <c:v>0</c:v>
                </c:pt>
                <c:pt idx="19">
                  <c:v>0</c:v>
                </c:pt>
                <c:pt idx="20">
                  <c:v>0</c:v>
                </c:pt>
                <c:pt idx="21">
                  <c:v>0</c:v>
                </c:pt>
                <c:pt idx="22">
                  <c:v>4.8780487804878049E-3</c:v>
                </c:pt>
                <c:pt idx="23">
                  <c:v>0</c:v>
                </c:pt>
                <c:pt idx="24">
                  <c:v>0</c:v>
                </c:pt>
                <c:pt idx="25">
                  <c:v>0</c:v>
                </c:pt>
                <c:pt idx="26">
                  <c:v>0</c:v>
                </c:pt>
                <c:pt idx="27">
                  <c:v>1.1764705882352941E-2</c:v>
                </c:pt>
                <c:pt idx="28">
                  <c:v>0</c:v>
                </c:pt>
                <c:pt idx="29">
                  <c:v>2.5423728813559324E-2</c:v>
                </c:pt>
                <c:pt idx="30">
                  <c:v>9.4786729857819912E-3</c:v>
                </c:pt>
                <c:pt idx="31">
                  <c:v>9.433962264150943E-3</c:v>
                </c:pt>
                <c:pt idx="32">
                  <c:v>0</c:v>
                </c:pt>
                <c:pt idx="33">
                  <c:v>0</c:v>
                </c:pt>
                <c:pt idx="34">
                  <c:v>1.3157894736842105E-2</c:v>
                </c:pt>
                <c:pt idx="35">
                  <c:v>2.8735632183908046E-2</c:v>
                </c:pt>
                <c:pt idx="36">
                  <c:v>1.2145748987854251E-2</c:v>
                </c:pt>
                <c:pt idx="37">
                  <c:v>2.9411764705882353E-2</c:v>
                </c:pt>
              </c:numCache>
            </c:numRef>
          </c:val>
          <c:extLst>
            <c:ext xmlns:c16="http://schemas.microsoft.com/office/drawing/2014/chart" uri="{C3380CC4-5D6E-409C-BE32-E72D297353CC}">
              <c16:uniqueId val="{0000000B-A8DB-425B-9D71-8A09643ECAEB}"/>
            </c:ext>
          </c:extLst>
        </c:ser>
        <c:ser>
          <c:idx val="12"/>
          <c:order val="12"/>
          <c:tx>
            <c:strRef>
              <c:f>Sheet1!$N$1</c:f>
              <c:strCache>
                <c:ptCount val="1"/>
                <c:pt idx="0">
                  <c:v>c12</c:v>
                </c:pt>
              </c:strCache>
            </c:strRef>
          </c:tx>
          <c:spPr>
            <a:solidFill>
              <a:schemeClr val="accent1">
                <a:lumMod val="80000"/>
                <a:lumOff val="20000"/>
              </a:schemeClr>
            </a:solidFill>
            <a:ln>
              <a:noFill/>
            </a:ln>
            <a:effectLst/>
          </c:spPr>
          <c:invertIfNegative val="0"/>
          <c:cat>
            <c:strRef>
              <c:f>Sheet1!$A$2:$A$39</c:f>
              <c:strCache>
                <c:ptCount val="38"/>
                <c:pt idx="0">
                  <c:v>tutorial</c:v>
                </c:pt>
                <c:pt idx="1">
                  <c:v>w-1</c:v>
                </c:pt>
                <c:pt idx="2">
                  <c:v>s-3</c:v>
                </c:pt>
                <c:pt idx="3">
                  <c:v>s-14</c:v>
                </c:pt>
                <c:pt idx="4">
                  <c:v>c-2</c:v>
                </c:pt>
                <c:pt idx="5">
                  <c:v>s-13</c:v>
                </c:pt>
                <c:pt idx="6">
                  <c:v>c-4</c:v>
                </c:pt>
                <c:pt idx="7">
                  <c:v>w-14-pp</c:v>
                </c:pt>
                <c:pt idx="8">
                  <c:v>c-5</c:v>
                </c:pt>
                <c:pt idx="9">
                  <c:v>c-9</c:v>
                </c:pt>
                <c:pt idx="10">
                  <c:v>s-07</c:v>
                </c:pt>
                <c:pt idx="11">
                  <c:v>s-12</c:v>
                </c:pt>
                <c:pt idx="12">
                  <c:v>c-10</c:v>
                </c:pt>
                <c:pt idx="13">
                  <c:v>s-12-pp</c:v>
                </c:pt>
                <c:pt idx="14">
                  <c:v>c-6</c:v>
                </c:pt>
                <c:pt idx="15">
                  <c:v>s-13-pp</c:v>
                </c:pt>
                <c:pt idx="16">
                  <c:v>w-7</c:v>
                </c:pt>
                <c:pt idx="17">
                  <c:v>w-3-pp</c:v>
                </c:pt>
                <c:pt idx="18">
                  <c:v>w-8</c:v>
                </c:pt>
                <c:pt idx="19">
                  <c:v>w-5</c:v>
                </c:pt>
                <c:pt idx="20">
                  <c:v>c-10-pp</c:v>
                </c:pt>
                <c:pt idx="21">
                  <c:v>c-11</c:v>
                </c:pt>
                <c:pt idx="22">
                  <c:v>s-10</c:v>
                </c:pt>
                <c:pt idx="23">
                  <c:v>w-6</c:v>
                </c:pt>
                <c:pt idx="24">
                  <c:v>s-6</c:v>
                </c:pt>
                <c:pt idx="25">
                  <c:v>c-11-pp</c:v>
                </c:pt>
                <c:pt idx="26">
                  <c:v>wb-4</c:v>
                </c:pt>
                <c:pt idx="27">
                  <c:v>s-11</c:v>
                </c:pt>
                <c:pt idx="28">
                  <c:v>s-5</c:v>
                </c:pt>
                <c:pt idx="29">
                  <c:v>c-3</c:v>
                </c:pt>
                <c:pt idx="30">
                  <c:v>c-8</c:v>
                </c:pt>
                <c:pt idx="31">
                  <c:v>s-8</c:v>
                </c:pt>
                <c:pt idx="32">
                  <c:v>w-2</c:v>
                </c:pt>
                <c:pt idx="33">
                  <c:v>c-1</c:v>
                </c:pt>
                <c:pt idx="34">
                  <c:v>w-03</c:v>
                </c:pt>
                <c:pt idx="35">
                  <c:v>c-2</c:v>
                </c:pt>
                <c:pt idx="36">
                  <c:v>c-7</c:v>
                </c:pt>
                <c:pt idx="37">
                  <c:v>s-9</c:v>
                </c:pt>
              </c:strCache>
            </c:strRef>
          </c:cat>
          <c:val>
            <c:numRef>
              <c:f>Sheet1!$N$2:$N$39</c:f>
              <c:numCache>
                <c:formatCode>General</c:formatCode>
                <c:ptCount val="3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1.6064257028112448E-2</c:v>
                </c:pt>
                <c:pt idx="16">
                  <c:v>0</c:v>
                </c:pt>
                <c:pt idx="17">
                  <c:v>0</c:v>
                </c:pt>
                <c:pt idx="18">
                  <c:v>0</c:v>
                </c:pt>
                <c:pt idx="19">
                  <c:v>0</c:v>
                </c:pt>
                <c:pt idx="20">
                  <c:v>0</c:v>
                </c:pt>
                <c:pt idx="21">
                  <c:v>0</c:v>
                </c:pt>
                <c:pt idx="22">
                  <c:v>4.8780487804878049E-3</c:v>
                </c:pt>
                <c:pt idx="23">
                  <c:v>0</c:v>
                </c:pt>
                <c:pt idx="24">
                  <c:v>0</c:v>
                </c:pt>
                <c:pt idx="25">
                  <c:v>0</c:v>
                </c:pt>
                <c:pt idx="26">
                  <c:v>0</c:v>
                </c:pt>
                <c:pt idx="27">
                  <c:v>1.1764705882352941E-2</c:v>
                </c:pt>
                <c:pt idx="28">
                  <c:v>0</c:v>
                </c:pt>
                <c:pt idx="29">
                  <c:v>2.5423728813559324E-2</c:v>
                </c:pt>
                <c:pt idx="30">
                  <c:v>4.7393364928909956E-3</c:v>
                </c:pt>
                <c:pt idx="31">
                  <c:v>0</c:v>
                </c:pt>
                <c:pt idx="32">
                  <c:v>0</c:v>
                </c:pt>
                <c:pt idx="33">
                  <c:v>0</c:v>
                </c:pt>
                <c:pt idx="34">
                  <c:v>1.3157894736842105E-2</c:v>
                </c:pt>
                <c:pt idx="35">
                  <c:v>2.8735632183908046E-2</c:v>
                </c:pt>
                <c:pt idx="36">
                  <c:v>1.2145748987854251E-2</c:v>
                </c:pt>
                <c:pt idx="37">
                  <c:v>2.9411764705882353E-2</c:v>
                </c:pt>
              </c:numCache>
            </c:numRef>
          </c:val>
          <c:extLst>
            <c:ext xmlns:c16="http://schemas.microsoft.com/office/drawing/2014/chart" uri="{C3380CC4-5D6E-409C-BE32-E72D297353CC}">
              <c16:uniqueId val="{0000000C-A8DB-425B-9D71-8A09643ECAEB}"/>
            </c:ext>
          </c:extLst>
        </c:ser>
        <c:ser>
          <c:idx val="13"/>
          <c:order val="13"/>
          <c:tx>
            <c:strRef>
              <c:f>Sheet1!$O$1</c:f>
              <c:strCache>
                <c:ptCount val="1"/>
                <c:pt idx="0">
                  <c:v>c13</c:v>
                </c:pt>
              </c:strCache>
            </c:strRef>
          </c:tx>
          <c:spPr>
            <a:solidFill>
              <a:schemeClr val="accent2">
                <a:lumMod val="80000"/>
                <a:lumOff val="20000"/>
              </a:schemeClr>
            </a:solidFill>
            <a:ln>
              <a:noFill/>
            </a:ln>
            <a:effectLst/>
          </c:spPr>
          <c:invertIfNegative val="0"/>
          <c:cat>
            <c:strRef>
              <c:f>Sheet1!$A$2:$A$39</c:f>
              <c:strCache>
                <c:ptCount val="38"/>
                <c:pt idx="0">
                  <c:v>tutorial</c:v>
                </c:pt>
                <c:pt idx="1">
                  <c:v>w-1</c:v>
                </c:pt>
                <c:pt idx="2">
                  <c:v>s-3</c:v>
                </c:pt>
                <c:pt idx="3">
                  <c:v>s-14</c:v>
                </c:pt>
                <c:pt idx="4">
                  <c:v>c-2</c:v>
                </c:pt>
                <c:pt idx="5">
                  <c:v>s-13</c:v>
                </c:pt>
                <c:pt idx="6">
                  <c:v>c-4</c:v>
                </c:pt>
                <c:pt idx="7">
                  <c:v>w-14-pp</c:v>
                </c:pt>
                <c:pt idx="8">
                  <c:v>c-5</c:v>
                </c:pt>
                <c:pt idx="9">
                  <c:v>c-9</c:v>
                </c:pt>
                <c:pt idx="10">
                  <c:v>s-07</c:v>
                </c:pt>
                <c:pt idx="11">
                  <c:v>s-12</c:v>
                </c:pt>
                <c:pt idx="12">
                  <c:v>c-10</c:v>
                </c:pt>
                <c:pt idx="13">
                  <c:v>s-12-pp</c:v>
                </c:pt>
                <c:pt idx="14">
                  <c:v>c-6</c:v>
                </c:pt>
                <c:pt idx="15">
                  <c:v>s-13-pp</c:v>
                </c:pt>
                <c:pt idx="16">
                  <c:v>w-7</c:v>
                </c:pt>
                <c:pt idx="17">
                  <c:v>w-3-pp</c:v>
                </c:pt>
                <c:pt idx="18">
                  <c:v>w-8</c:v>
                </c:pt>
                <c:pt idx="19">
                  <c:v>w-5</c:v>
                </c:pt>
                <c:pt idx="20">
                  <c:v>c-10-pp</c:v>
                </c:pt>
                <c:pt idx="21">
                  <c:v>c-11</c:v>
                </c:pt>
                <c:pt idx="22">
                  <c:v>s-10</c:v>
                </c:pt>
                <c:pt idx="23">
                  <c:v>w-6</c:v>
                </c:pt>
                <c:pt idx="24">
                  <c:v>s-6</c:v>
                </c:pt>
                <c:pt idx="25">
                  <c:v>c-11-pp</c:v>
                </c:pt>
                <c:pt idx="26">
                  <c:v>wb-4</c:v>
                </c:pt>
                <c:pt idx="27">
                  <c:v>s-11</c:v>
                </c:pt>
                <c:pt idx="28">
                  <c:v>s-5</c:v>
                </c:pt>
                <c:pt idx="29">
                  <c:v>c-3</c:v>
                </c:pt>
                <c:pt idx="30">
                  <c:v>c-8</c:v>
                </c:pt>
                <c:pt idx="31">
                  <c:v>s-8</c:v>
                </c:pt>
                <c:pt idx="32">
                  <c:v>w-2</c:v>
                </c:pt>
                <c:pt idx="33">
                  <c:v>c-1</c:v>
                </c:pt>
                <c:pt idx="34">
                  <c:v>w-03</c:v>
                </c:pt>
                <c:pt idx="35">
                  <c:v>c-2</c:v>
                </c:pt>
                <c:pt idx="36">
                  <c:v>c-7</c:v>
                </c:pt>
                <c:pt idx="37">
                  <c:v>s-9</c:v>
                </c:pt>
              </c:strCache>
            </c:strRef>
          </c:cat>
          <c:val>
            <c:numRef>
              <c:f>Sheet1!$O$2:$O$39</c:f>
              <c:numCache>
                <c:formatCode>General</c:formatCode>
                <c:ptCount val="3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4.8780487804878049E-3</c:v>
                </c:pt>
                <c:pt idx="23">
                  <c:v>0</c:v>
                </c:pt>
                <c:pt idx="24">
                  <c:v>0</c:v>
                </c:pt>
                <c:pt idx="25">
                  <c:v>0</c:v>
                </c:pt>
                <c:pt idx="26">
                  <c:v>0</c:v>
                </c:pt>
                <c:pt idx="27">
                  <c:v>1.1764705882352941E-2</c:v>
                </c:pt>
                <c:pt idx="28">
                  <c:v>0</c:v>
                </c:pt>
                <c:pt idx="29">
                  <c:v>2.5423728813559324E-2</c:v>
                </c:pt>
                <c:pt idx="30">
                  <c:v>0</c:v>
                </c:pt>
                <c:pt idx="31">
                  <c:v>0</c:v>
                </c:pt>
                <c:pt idx="32">
                  <c:v>0</c:v>
                </c:pt>
                <c:pt idx="33">
                  <c:v>0</c:v>
                </c:pt>
                <c:pt idx="34">
                  <c:v>1.3157894736842105E-2</c:v>
                </c:pt>
                <c:pt idx="35">
                  <c:v>1.7241379310344827E-2</c:v>
                </c:pt>
                <c:pt idx="36">
                  <c:v>8.0971659919028341E-3</c:v>
                </c:pt>
                <c:pt idx="37">
                  <c:v>2.2058823529411766E-2</c:v>
                </c:pt>
              </c:numCache>
            </c:numRef>
          </c:val>
          <c:extLst>
            <c:ext xmlns:c16="http://schemas.microsoft.com/office/drawing/2014/chart" uri="{C3380CC4-5D6E-409C-BE32-E72D297353CC}">
              <c16:uniqueId val="{0000000D-A8DB-425B-9D71-8A09643ECAEB}"/>
            </c:ext>
          </c:extLst>
        </c:ser>
        <c:ser>
          <c:idx val="14"/>
          <c:order val="14"/>
          <c:tx>
            <c:strRef>
              <c:f>Sheet1!$P$1</c:f>
              <c:strCache>
                <c:ptCount val="1"/>
                <c:pt idx="0">
                  <c:v>c14</c:v>
                </c:pt>
              </c:strCache>
            </c:strRef>
          </c:tx>
          <c:spPr>
            <a:solidFill>
              <a:schemeClr val="accent3">
                <a:lumMod val="80000"/>
                <a:lumOff val="20000"/>
              </a:schemeClr>
            </a:solidFill>
            <a:ln>
              <a:noFill/>
            </a:ln>
            <a:effectLst/>
          </c:spPr>
          <c:invertIfNegative val="0"/>
          <c:cat>
            <c:strRef>
              <c:f>Sheet1!$A$2:$A$39</c:f>
              <c:strCache>
                <c:ptCount val="38"/>
                <c:pt idx="0">
                  <c:v>tutorial</c:v>
                </c:pt>
                <c:pt idx="1">
                  <c:v>w-1</c:v>
                </c:pt>
                <c:pt idx="2">
                  <c:v>s-3</c:v>
                </c:pt>
                <c:pt idx="3">
                  <c:v>s-14</c:v>
                </c:pt>
                <c:pt idx="4">
                  <c:v>c-2</c:v>
                </c:pt>
                <c:pt idx="5">
                  <c:v>s-13</c:v>
                </c:pt>
                <c:pt idx="6">
                  <c:v>c-4</c:v>
                </c:pt>
                <c:pt idx="7">
                  <c:v>w-14-pp</c:v>
                </c:pt>
                <c:pt idx="8">
                  <c:v>c-5</c:v>
                </c:pt>
                <c:pt idx="9">
                  <c:v>c-9</c:v>
                </c:pt>
                <c:pt idx="10">
                  <c:v>s-07</c:v>
                </c:pt>
                <c:pt idx="11">
                  <c:v>s-12</c:v>
                </c:pt>
                <c:pt idx="12">
                  <c:v>c-10</c:v>
                </c:pt>
                <c:pt idx="13">
                  <c:v>s-12-pp</c:v>
                </c:pt>
                <c:pt idx="14">
                  <c:v>c-6</c:v>
                </c:pt>
                <c:pt idx="15">
                  <c:v>s-13-pp</c:v>
                </c:pt>
                <c:pt idx="16">
                  <c:v>w-7</c:v>
                </c:pt>
                <c:pt idx="17">
                  <c:v>w-3-pp</c:v>
                </c:pt>
                <c:pt idx="18">
                  <c:v>w-8</c:v>
                </c:pt>
                <c:pt idx="19">
                  <c:v>w-5</c:v>
                </c:pt>
                <c:pt idx="20">
                  <c:v>c-10-pp</c:v>
                </c:pt>
                <c:pt idx="21">
                  <c:v>c-11</c:v>
                </c:pt>
                <c:pt idx="22">
                  <c:v>s-10</c:v>
                </c:pt>
                <c:pt idx="23">
                  <c:v>w-6</c:v>
                </c:pt>
                <c:pt idx="24">
                  <c:v>s-6</c:v>
                </c:pt>
                <c:pt idx="25">
                  <c:v>c-11-pp</c:v>
                </c:pt>
                <c:pt idx="26">
                  <c:v>wb-4</c:v>
                </c:pt>
                <c:pt idx="27">
                  <c:v>s-11</c:v>
                </c:pt>
                <c:pt idx="28">
                  <c:v>s-5</c:v>
                </c:pt>
                <c:pt idx="29">
                  <c:v>c-3</c:v>
                </c:pt>
                <c:pt idx="30">
                  <c:v>c-8</c:v>
                </c:pt>
                <c:pt idx="31">
                  <c:v>s-8</c:v>
                </c:pt>
                <c:pt idx="32">
                  <c:v>w-2</c:v>
                </c:pt>
                <c:pt idx="33">
                  <c:v>c-1</c:v>
                </c:pt>
                <c:pt idx="34">
                  <c:v>w-03</c:v>
                </c:pt>
                <c:pt idx="35">
                  <c:v>c-2</c:v>
                </c:pt>
                <c:pt idx="36">
                  <c:v>c-7</c:v>
                </c:pt>
                <c:pt idx="37">
                  <c:v>s-9</c:v>
                </c:pt>
              </c:strCache>
            </c:strRef>
          </c:cat>
          <c:val>
            <c:numRef>
              <c:f>Sheet1!$P$2:$P$39</c:f>
              <c:numCache>
                <c:formatCode>General</c:formatCode>
                <c:ptCount val="3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4.8780487804878049E-3</c:v>
                </c:pt>
                <c:pt idx="23">
                  <c:v>0</c:v>
                </c:pt>
                <c:pt idx="24">
                  <c:v>0</c:v>
                </c:pt>
                <c:pt idx="25">
                  <c:v>0</c:v>
                </c:pt>
                <c:pt idx="26">
                  <c:v>0</c:v>
                </c:pt>
                <c:pt idx="27">
                  <c:v>0</c:v>
                </c:pt>
                <c:pt idx="28">
                  <c:v>0</c:v>
                </c:pt>
                <c:pt idx="29">
                  <c:v>0</c:v>
                </c:pt>
                <c:pt idx="30">
                  <c:v>0</c:v>
                </c:pt>
                <c:pt idx="31">
                  <c:v>0</c:v>
                </c:pt>
                <c:pt idx="32">
                  <c:v>0</c:v>
                </c:pt>
                <c:pt idx="33">
                  <c:v>0</c:v>
                </c:pt>
                <c:pt idx="34">
                  <c:v>8.771929824561403E-3</c:v>
                </c:pt>
                <c:pt idx="35">
                  <c:v>1.7241379310344827E-2</c:v>
                </c:pt>
                <c:pt idx="36">
                  <c:v>8.0971659919028341E-3</c:v>
                </c:pt>
                <c:pt idx="37">
                  <c:v>2.2058823529411766E-2</c:v>
                </c:pt>
              </c:numCache>
            </c:numRef>
          </c:val>
          <c:extLst>
            <c:ext xmlns:c16="http://schemas.microsoft.com/office/drawing/2014/chart" uri="{C3380CC4-5D6E-409C-BE32-E72D297353CC}">
              <c16:uniqueId val="{0000000E-A8DB-425B-9D71-8A09643ECAEB}"/>
            </c:ext>
          </c:extLst>
        </c:ser>
        <c:ser>
          <c:idx val="15"/>
          <c:order val="15"/>
          <c:tx>
            <c:strRef>
              <c:f>Sheet1!$Q$1</c:f>
              <c:strCache>
                <c:ptCount val="1"/>
                <c:pt idx="0">
                  <c:v>c15</c:v>
                </c:pt>
              </c:strCache>
            </c:strRef>
          </c:tx>
          <c:spPr>
            <a:solidFill>
              <a:schemeClr val="accent4">
                <a:lumMod val="80000"/>
                <a:lumOff val="20000"/>
              </a:schemeClr>
            </a:solidFill>
            <a:ln>
              <a:noFill/>
            </a:ln>
            <a:effectLst/>
          </c:spPr>
          <c:invertIfNegative val="0"/>
          <c:cat>
            <c:strRef>
              <c:f>Sheet1!$A$2:$A$39</c:f>
              <c:strCache>
                <c:ptCount val="38"/>
                <c:pt idx="0">
                  <c:v>tutorial</c:v>
                </c:pt>
                <c:pt idx="1">
                  <c:v>w-1</c:v>
                </c:pt>
                <c:pt idx="2">
                  <c:v>s-3</c:v>
                </c:pt>
                <c:pt idx="3">
                  <c:v>s-14</c:v>
                </c:pt>
                <c:pt idx="4">
                  <c:v>c-2</c:v>
                </c:pt>
                <c:pt idx="5">
                  <c:v>s-13</c:v>
                </c:pt>
                <c:pt idx="6">
                  <c:v>c-4</c:v>
                </c:pt>
                <c:pt idx="7">
                  <c:v>w-14-pp</c:v>
                </c:pt>
                <c:pt idx="8">
                  <c:v>c-5</c:v>
                </c:pt>
                <c:pt idx="9">
                  <c:v>c-9</c:v>
                </c:pt>
                <c:pt idx="10">
                  <c:v>s-07</c:v>
                </c:pt>
                <c:pt idx="11">
                  <c:v>s-12</c:v>
                </c:pt>
                <c:pt idx="12">
                  <c:v>c-10</c:v>
                </c:pt>
                <c:pt idx="13">
                  <c:v>s-12-pp</c:v>
                </c:pt>
                <c:pt idx="14">
                  <c:v>c-6</c:v>
                </c:pt>
                <c:pt idx="15">
                  <c:v>s-13-pp</c:v>
                </c:pt>
                <c:pt idx="16">
                  <c:v>w-7</c:v>
                </c:pt>
                <c:pt idx="17">
                  <c:v>w-3-pp</c:v>
                </c:pt>
                <c:pt idx="18">
                  <c:v>w-8</c:v>
                </c:pt>
                <c:pt idx="19">
                  <c:v>w-5</c:v>
                </c:pt>
                <c:pt idx="20">
                  <c:v>c-10-pp</c:v>
                </c:pt>
                <c:pt idx="21">
                  <c:v>c-11</c:v>
                </c:pt>
                <c:pt idx="22">
                  <c:v>s-10</c:v>
                </c:pt>
                <c:pt idx="23">
                  <c:v>w-6</c:v>
                </c:pt>
                <c:pt idx="24">
                  <c:v>s-6</c:v>
                </c:pt>
                <c:pt idx="25">
                  <c:v>c-11-pp</c:v>
                </c:pt>
                <c:pt idx="26">
                  <c:v>wb-4</c:v>
                </c:pt>
                <c:pt idx="27">
                  <c:v>s-11</c:v>
                </c:pt>
                <c:pt idx="28">
                  <c:v>s-5</c:v>
                </c:pt>
                <c:pt idx="29">
                  <c:v>c-3</c:v>
                </c:pt>
                <c:pt idx="30">
                  <c:v>c-8</c:v>
                </c:pt>
                <c:pt idx="31">
                  <c:v>s-8</c:v>
                </c:pt>
                <c:pt idx="32">
                  <c:v>w-2</c:v>
                </c:pt>
                <c:pt idx="33">
                  <c:v>c-1</c:v>
                </c:pt>
                <c:pt idx="34">
                  <c:v>w-03</c:v>
                </c:pt>
                <c:pt idx="35">
                  <c:v>c-2</c:v>
                </c:pt>
                <c:pt idx="36">
                  <c:v>c-7</c:v>
                </c:pt>
                <c:pt idx="37">
                  <c:v>s-9</c:v>
                </c:pt>
              </c:strCache>
            </c:strRef>
          </c:cat>
          <c:val>
            <c:numRef>
              <c:f>Sheet1!$Q$2:$Q$39</c:f>
              <c:numCache>
                <c:formatCode>General</c:formatCode>
                <c:ptCount val="3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8.771929824561403E-3</c:v>
                </c:pt>
                <c:pt idx="35">
                  <c:v>5.7471264367816091E-3</c:v>
                </c:pt>
                <c:pt idx="36">
                  <c:v>0</c:v>
                </c:pt>
                <c:pt idx="37">
                  <c:v>2.2058823529411766E-2</c:v>
                </c:pt>
              </c:numCache>
            </c:numRef>
          </c:val>
          <c:extLst>
            <c:ext xmlns:c16="http://schemas.microsoft.com/office/drawing/2014/chart" uri="{C3380CC4-5D6E-409C-BE32-E72D297353CC}">
              <c16:uniqueId val="{0000000F-A8DB-425B-9D71-8A09643ECAEB}"/>
            </c:ext>
          </c:extLst>
        </c:ser>
        <c:ser>
          <c:idx val="16"/>
          <c:order val="16"/>
          <c:tx>
            <c:strRef>
              <c:f>Sheet1!$R$1</c:f>
              <c:strCache>
                <c:ptCount val="1"/>
                <c:pt idx="0">
                  <c:v>c16</c:v>
                </c:pt>
              </c:strCache>
            </c:strRef>
          </c:tx>
          <c:spPr>
            <a:solidFill>
              <a:schemeClr val="accent5">
                <a:lumMod val="80000"/>
                <a:lumOff val="20000"/>
              </a:schemeClr>
            </a:solidFill>
            <a:ln>
              <a:noFill/>
            </a:ln>
            <a:effectLst/>
          </c:spPr>
          <c:invertIfNegative val="0"/>
          <c:cat>
            <c:strRef>
              <c:f>Sheet1!$A$2:$A$39</c:f>
              <c:strCache>
                <c:ptCount val="38"/>
                <c:pt idx="0">
                  <c:v>tutorial</c:v>
                </c:pt>
                <c:pt idx="1">
                  <c:v>w-1</c:v>
                </c:pt>
                <c:pt idx="2">
                  <c:v>s-3</c:v>
                </c:pt>
                <c:pt idx="3">
                  <c:v>s-14</c:v>
                </c:pt>
                <c:pt idx="4">
                  <c:v>c-2</c:v>
                </c:pt>
                <c:pt idx="5">
                  <c:v>s-13</c:v>
                </c:pt>
                <c:pt idx="6">
                  <c:v>c-4</c:v>
                </c:pt>
                <c:pt idx="7">
                  <c:v>w-14-pp</c:v>
                </c:pt>
                <c:pt idx="8">
                  <c:v>c-5</c:v>
                </c:pt>
                <c:pt idx="9">
                  <c:v>c-9</c:v>
                </c:pt>
                <c:pt idx="10">
                  <c:v>s-07</c:v>
                </c:pt>
                <c:pt idx="11">
                  <c:v>s-12</c:v>
                </c:pt>
                <c:pt idx="12">
                  <c:v>c-10</c:v>
                </c:pt>
                <c:pt idx="13">
                  <c:v>s-12-pp</c:v>
                </c:pt>
                <c:pt idx="14">
                  <c:v>c-6</c:v>
                </c:pt>
                <c:pt idx="15">
                  <c:v>s-13-pp</c:v>
                </c:pt>
                <c:pt idx="16">
                  <c:v>w-7</c:v>
                </c:pt>
                <c:pt idx="17">
                  <c:v>w-3-pp</c:v>
                </c:pt>
                <c:pt idx="18">
                  <c:v>w-8</c:v>
                </c:pt>
                <c:pt idx="19">
                  <c:v>w-5</c:v>
                </c:pt>
                <c:pt idx="20">
                  <c:v>c-10-pp</c:v>
                </c:pt>
                <c:pt idx="21">
                  <c:v>c-11</c:v>
                </c:pt>
                <c:pt idx="22">
                  <c:v>s-10</c:v>
                </c:pt>
                <c:pt idx="23">
                  <c:v>w-6</c:v>
                </c:pt>
                <c:pt idx="24">
                  <c:v>s-6</c:v>
                </c:pt>
                <c:pt idx="25">
                  <c:v>c-11-pp</c:v>
                </c:pt>
                <c:pt idx="26">
                  <c:v>wb-4</c:v>
                </c:pt>
                <c:pt idx="27">
                  <c:v>s-11</c:v>
                </c:pt>
                <c:pt idx="28">
                  <c:v>s-5</c:v>
                </c:pt>
                <c:pt idx="29">
                  <c:v>c-3</c:v>
                </c:pt>
                <c:pt idx="30">
                  <c:v>c-8</c:v>
                </c:pt>
                <c:pt idx="31">
                  <c:v>s-8</c:v>
                </c:pt>
                <c:pt idx="32">
                  <c:v>w-2</c:v>
                </c:pt>
                <c:pt idx="33">
                  <c:v>c-1</c:v>
                </c:pt>
                <c:pt idx="34">
                  <c:v>w-03</c:v>
                </c:pt>
                <c:pt idx="35">
                  <c:v>c-2</c:v>
                </c:pt>
                <c:pt idx="36">
                  <c:v>c-7</c:v>
                </c:pt>
                <c:pt idx="37">
                  <c:v>s-9</c:v>
                </c:pt>
              </c:strCache>
            </c:strRef>
          </c:cat>
          <c:val>
            <c:numRef>
              <c:f>Sheet1!$R$2:$R$39</c:f>
              <c:numCache>
                <c:formatCode>General</c:formatCode>
                <c:ptCount val="3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4.3859649122807015E-3</c:v>
                </c:pt>
                <c:pt idx="35">
                  <c:v>0</c:v>
                </c:pt>
                <c:pt idx="36">
                  <c:v>0</c:v>
                </c:pt>
                <c:pt idx="37">
                  <c:v>2.2058823529411766E-2</c:v>
                </c:pt>
              </c:numCache>
            </c:numRef>
          </c:val>
          <c:extLst>
            <c:ext xmlns:c16="http://schemas.microsoft.com/office/drawing/2014/chart" uri="{C3380CC4-5D6E-409C-BE32-E72D297353CC}">
              <c16:uniqueId val="{00000010-A8DB-425B-9D71-8A09643ECAEB}"/>
            </c:ext>
          </c:extLst>
        </c:ser>
        <c:ser>
          <c:idx val="17"/>
          <c:order val="17"/>
          <c:tx>
            <c:strRef>
              <c:f>Sheet1!$S$1</c:f>
              <c:strCache>
                <c:ptCount val="1"/>
                <c:pt idx="0">
                  <c:v>c17</c:v>
                </c:pt>
              </c:strCache>
            </c:strRef>
          </c:tx>
          <c:spPr>
            <a:solidFill>
              <a:schemeClr val="accent6">
                <a:lumMod val="80000"/>
                <a:lumOff val="20000"/>
              </a:schemeClr>
            </a:solidFill>
            <a:ln>
              <a:noFill/>
            </a:ln>
            <a:effectLst/>
          </c:spPr>
          <c:invertIfNegative val="0"/>
          <c:cat>
            <c:strRef>
              <c:f>Sheet1!$A$2:$A$39</c:f>
              <c:strCache>
                <c:ptCount val="38"/>
                <c:pt idx="0">
                  <c:v>tutorial</c:v>
                </c:pt>
                <c:pt idx="1">
                  <c:v>w-1</c:v>
                </c:pt>
                <c:pt idx="2">
                  <c:v>s-3</c:v>
                </c:pt>
                <c:pt idx="3">
                  <c:v>s-14</c:v>
                </c:pt>
                <c:pt idx="4">
                  <c:v>c-2</c:v>
                </c:pt>
                <c:pt idx="5">
                  <c:v>s-13</c:v>
                </c:pt>
                <c:pt idx="6">
                  <c:v>c-4</c:v>
                </c:pt>
                <c:pt idx="7">
                  <c:v>w-14-pp</c:v>
                </c:pt>
                <c:pt idx="8">
                  <c:v>c-5</c:v>
                </c:pt>
                <c:pt idx="9">
                  <c:v>c-9</c:v>
                </c:pt>
                <c:pt idx="10">
                  <c:v>s-07</c:v>
                </c:pt>
                <c:pt idx="11">
                  <c:v>s-12</c:v>
                </c:pt>
                <c:pt idx="12">
                  <c:v>c-10</c:v>
                </c:pt>
                <c:pt idx="13">
                  <c:v>s-12-pp</c:v>
                </c:pt>
                <c:pt idx="14">
                  <c:v>c-6</c:v>
                </c:pt>
                <c:pt idx="15">
                  <c:v>s-13-pp</c:v>
                </c:pt>
                <c:pt idx="16">
                  <c:v>w-7</c:v>
                </c:pt>
                <c:pt idx="17">
                  <c:v>w-3-pp</c:v>
                </c:pt>
                <c:pt idx="18">
                  <c:v>w-8</c:v>
                </c:pt>
                <c:pt idx="19">
                  <c:v>w-5</c:v>
                </c:pt>
                <c:pt idx="20">
                  <c:v>c-10-pp</c:v>
                </c:pt>
                <c:pt idx="21">
                  <c:v>c-11</c:v>
                </c:pt>
                <c:pt idx="22">
                  <c:v>s-10</c:v>
                </c:pt>
                <c:pt idx="23">
                  <c:v>w-6</c:v>
                </c:pt>
                <c:pt idx="24">
                  <c:v>s-6</c:v>
                </c:pt>
                <c:pt idx="25">
                  <c:v>c-11-pp</c:v>
                </c:pt>
                <c:pt idx="26">
                  <c:v>wb-4</c:v>
                </c:pt>
                <c:pt idx="27">
                  <c:v>s-11</c:v>
                </c:pt>
                <c:pt idx="28">
                  <c:v>s-5</c:v>
                </c:pt>
                <c:pt idx="29">
                  <c:v>c-3</c:v>
                </c:pt>
                <c:pt idx="30">
                  <c:v>c-8</c:v>
                </c:pt>
                <c:pt idx="31">
                  <c:v>s-8</c:v>
                </c:pt>
                <c:pt idx="32">
                  <c:v>w-2</c:v>
                </c:pt>
                <c:pt idx="33">
                  <c:v>c-1</c:v>
                </c:pt>
                <c:pt idx="34">
                  <c:v>w-03</c:v>
                </c:pt>
                <c:pt idx="35">
                  <c:v>c-2</c:v>
                </c:pt>
                <c:pt idx="36">
                  <c:v>c-7</c:v>
                </c:pt>
                <c:pt idx="37">
                  <c:v>s-9</c:v>
                </c:pt>
              </c:strCache>
            </c:strRef>
          </c:cat>
          <c:val>
            <c:numRef>
              <c:f>Sheet1!$S$2:$S$39</c:f>
              <c:numCache>
                <c:formatCode>General</c:formatCode>
                <c:ptCount val="3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4.3859649122807015E-3</c:v>
                </c:pt>
                <c:pt idx="35">
                  <c:v>0</c:v>
                </c:pt>
                <c:pt idx="36">
                  <c:v>0</c:v>
                </c:pt>
                <c:pt idx="37">
                  <c:v>2.2058823529411766E-2</c:v>
                </c:pt>
              </c:numCache>
            </c:numRef>
          </c:val>
          <c:extLst>
            <c:ext xmlns:c16="http://schemas.microsoft.com/office/drawing/2014/chart" uri="{C3380CC4-5D6E-409C-BE32-E72D297353CC}">
              <c16:uniqueId val="{00000011-A8DB-425B-9D71-8A09643ECAEB}"/>
            </c:ext>
          </c:extLst>
        </c:ser>
        <c:ser>
          <c:idx val="18"/>
          <c:order val="18"/>
          <c:tx>
            <c:strRef>
              <c:f>Sheet1!$T$1</c:f>
              <c:strCache>
                <c:ptCount val="1"/>
                <c:pt idx="0">
                  <c:v>c18</c:v>
                </c:pt>
              </c:strCache>
            </c:strRef>
          </c:tx>
          <c:spPr>
            <a:solidFill>
              <a:schemeClr val="accent1">
                <a:lumMod val="80000"/>
              </a:schemeClr>
            </a:solidFill>
            <a:ln>
              <a:noFill/>
            </a:ln>
            <a:effectLst/>
          </c:spPr>
          <c:invertIfNegative val="0"/>
          <c:cat>
            <c:strRef>
              <c:f>Sheet1!$A$2:$A$39</c:f>
              <c:strCache>
                <c:ptCount val="38"/>
                <c:pt idx="0">
                  <c:v>tutorial</c:v>
                </c:pt>
                <c:pt idx="1">
                  <c:v>w-1</c:v>
                </c:pt>
                <c:pt idx="2">
                  <c:v>s-3</c:v>
                </c:pt>
                <c:pt idx="3">
                  <c:v>s-14</c:v>
                </c:pt>
                <c:pt idx="4">
                  <c:v>c-2</c:v>
                </c:pt>
                <c:pt idx="5">
                  <c:v>s-13</c:v>
                </c:pt>
                <c:pt idx="6">
                  <c:v>c-4</c:v>
                </c:pt>
                <c:pt idx="7">
                  <c:v>w-14-pp</c:v>
                </c:pt>
                <c:pt idx="8">
                  <c:v>c-5</c:v>
                </c:pt>
                <c:pt idx="9">
                  <c:v>c-9</c:v>
                </c:pt>
                <c:pt idx="10">
                  <c:v>s-07</c:v>
                </c:pt>
                <c:pt idx="11">
                  <c:v>s-12</c:v>
                </c:pt>
                <c:pt idx="12">
                  <c:v>c-10</c:v>
                </c:pt>
                <c:pt idx="13">
                  <c:v>s-12-pp</c:v>
                </c:pt>
                <c:pt idx="14">
                  <c:v>c-6</c:v>
                </c:pt>
                <c:pt idx="15">
                  <c:v>s-13-pp</c:v>
                </c:pt>
                <c:pt idx="16">
                  <c:v>w-7</c:v>
                </c:pt>
                <c:pt idx="17">
                  <c:v>w-3-pp</c:v>
                </c:pt>
                <c:pt idx="18">
                  <c:v>w-8</c:v>
                </c:pt>
                <c:pt idx="19">
                  <c:v>w-5</c:v>
                </c:pt>
                <c:pt idx="20">
                  <c:v>c-10-pp</c:v>
                </c:pt>
                <c:pt idx="21">
                  <c:v>c-11</c:v>
                </c:pt>
                <c:pt idx="22">
                  <c:v>s-10</c:v>
                </c:pt>
                <c:pt idx="23">
                  <c:v>w-6</c:v>
                </c:pt>
                <c:pt idx="24">
                  <c:v>s-6</c:v>
                </c:pt>
                <c:pt idx="25">
                  <c:v>c-11-pp</c:v>
                </c:pt>
                <c:pt idx="26">
                  <c:v>wb-4</c:v>
                </c:pt>
                <c:pt idx="27">
                  <c:v>s-11</c:v>
                </c:pt>
                <c:pt idx="28">
                  <c:v>s-5</c:v>
                </c:pt>
                <c:pt idx="29">
                  <c:v>c-3</c:v>
                </c:pt>
                <c:pt idx="30">
                  <c:v>c-8</c:v>
                </c:pt>
                <c:pt idx="31">
                  <c:v>s-8</c:v>
                </c:pt>
                <c:pt idx="32">
                  <c:v>w-2</c:v>
                </c:pt>
                <c:pt idx="33">
                  <c:v>c-1</c:v>
                </c:pt>
                <c:pt idx="34">
                  <c:v>w-03</c:v>
                </c:pt>
                <c:pt idx="35">
                  <c:v>c-2</c:v>
                </c:pt>
                <c:pt idx="36">
                  <c:v>c-7</c:v>
                </c:pt>
                <c:pt idx="37">
                  <c:v>s-9</c:v>
                </c:pt>
              </c:strCache>
            </c:strRef>
          </c:cat>
          <c:val>
            <c:numRef>
              <c:f>Sheet1!$T$2:$T$39</c:f>
              <c:numCache>
                <c:formatCode>General</c:formatCode>
                <c:ptCount val="3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1.4705882352941176E-2</c:v>
                </c:pt>
              </c:numCache>
            </c:numRef>
          </c:val>
          <c:extLst>
            <c:ext xmlns:c16="http://schemas.microsoft.com/office/drawing/2014/chart" uri="{C3380CC4-5D6E-409C-BE32-E72D297353CC}">
              <c16:uniqueId val="{00000012-A8DB-425B-9D71-8A09643ECAEB}"/>
            </c:ext>
          </c:extLst>
        </c:ser>
        <c:ser>
          <c:idx val="19"/>
          <c:order val="19"/>
          <c:tx>
            <c:strRef>
              <c:f>Sheet1!$U$1</c:f>
              <c:strCache>
                <c:ptCount val="1"/>
                <c:pt idx="0">
                  <c:v>c19</c:v>
                </c:pt>
              </c:strCache>
            </c:strRef>
          </c:tx>
          <c:spPr>
            <a:solidFill>
              <a:schemeClr val="accent2">
                <a:lumMod val="80000"/>
              </a:schemeClr>
            </a:solidFill>
            <a:ln>
              <a:noFill/>
            </a:ln>
            <a:effectLst/>
          </c:spPr>
          <c:invertIfNegative val="0"/>
          <c:cat>
            <c:strRef>
              <c:f>Sheet1!$A$2:$A$39</c:f>
              <c:strCache>
                <c:ptCount val="38"/>
                <c:pt idx="0">
                  <c:v>tutorial</c:v>
                </c:pt>
                <c:pt idx="1">
                  <c:v>w-1</c:v>
                </c:pt>
                <c:pt idx="2">
                  <c:v>s-3</c:v>
                </c:pt>
                <c:pt idx="3">
                  <c:v>s-14</c:v>
                </c:pt>
                <c:pt idx="4">
                  <c:v>c-2</c:v>
                </c:pt>
                <c:pt idx="5">
                  <c:v>s-13</c:v>
                </c:pt>
                <c:pt idx="6">
                  <c:v>c-4</c:v>
                </c:pt>
                <c:pt idx="7">
                  <c:v>w-14-pp</c:v>
                </c:pt>
                <c:pt idx="8">
                  <c:v>c-5</c:v>
                </c:pt>
                <c:pt idx="9">
                  <c:v>c-9</c:v>
                </c:pt>
                <c:pt idx="10">
                  <c:v>s-07</c:v>
                </c:pt>
                <c:pt idx="11">
                  <c:v>s-12</c:v>
                </c:pt>
                <c:pt idx="12">
                  <c:v>c-10</c:v>
                </c:pt>
                <c:pt idx="13">
                  <c:v>s-12-pp</c:v>
                </c:pt>
                <c:pt idx="14">
                  <c:v>c-6</c:v>
                </c:pt>
                <c:pt idx="15">
                  <c:v>s-13-pp</c:v>
                </c:pt>
                <c:pt idx="16">
                  <c:v>w-7</c:v>
                </c:pt>
                <c:pt idx="17">
                  <c:v>w-3-pp</c:v>
                </c:pt>
                <c:pt idx="18">
                  <c:v>w-8</c:v>
                </c:pt>
                <c:pt idx="19">
                  <c:v>w-5</c:v>
                </c:pt>
                <c:pt idx="20">
                  <c:v>c-10-pp</c:v>
                </c:pt>
                <c:pt idx="21">
                  <c:v>c-11</c:v>
                </c:pt>
                <c:pt idx="22">
                  <c:v>s-10</c:v>
                </c:pt>
                <c:pt idx="23">
                  <c:v>w-6</c:v>
                </c:pt>
                <c:pt idx="24">
                  <c:v>s-6</c:v>
                </c:pt>
                <c:pt idx="25">
                  <c:v>c-11-pp</c:v>
                </c:pt>
                <c:pt idx="26">
                  <c:v>wb-4</c:v>
                </c:pt>
                <c:pt idx="27">
                  <c:v>s-11</c:v>
                </c:pt>
                <c:pt idx="28">
                  <c:v>s-5</c:v>
                </c:pt>
                <c:pt idx="29">
                  <c:v>c-3</c:v>
                </c:pt>
                <c:pt idx="30">
                  <c:v>c-8</c:v>
                </c:pt>
                <c:pt idx="31">
                  <c:v>s-8</c:v>
                </c:pt>
                <c:pt idx="32">
                  <c:v>w-2</c:v>
                </c:pt>
                <c:pt idx="33">
                  <c:v>c-1</c:v>
                </c:pt>
                <c:pt idx="34">
                  <c:v>w-03</c:v>
                </c:pt>
                <c:pt idx="35">
                  <c:v>c-2</c:v>
                </c:pt>
                <c:pt idx="36">
                  <c:v>c-7</c:v>
                </c:pt>
                <c:pt idx="37">
                  <c:v>s-9</c:v>
                </c:pt>
              </c:strCache>
            </c:strRef>
          </c:cat>
          <c:val>
            <c:numRef>
              <c:f>Sheet1!$U$2:$U$39</c:f>
              <c:numCache>
                <c:formatCode>General</c:formatCode>
                <c:ptCount val="3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1.4705882352941176E-2</c:v>
                </c:pt>
              </c:numCache>
            </c:numRef>
          </c:val>
          <c:extLst>
            <c:ext xmlns:c16="http://schemas.microsoft.com/office/drawing/2014/chart" uri="{C3380CC4-5D6E-409C-BE32-E72D297353CC}">
              <c16:uniqueId val="{00000013-A8DB-425B-9D71-8A09643ECAEB}"/>
            </c:ext>
          </c:extLst>
        </c:ser>
        <c:ser>
          <c:idx val="20"/>
          <c:order val="20"/>
          <c:tx>
            <c:strRef>
              <c:f>Sheet1!$V$1</c:f>
              <c:strCache>
                <c:ptCount val="1"/>
                <c:pt idx="0">
                  <c:v>c20</c:v>
                </c:pt>
              </c:strCache>
            </c:strRef>
          </c:tx>
          <c:spPr>
            <a:solidFill>
              <a:schemeClr val="accent3">
                <a:lumMod val="80000"/>
              </a:schemeClr>
            </a:solidFill>
            <a:ln>
              <a:noFill/>
            </a:ln>
            <a:effectLst/>
          </c:spPr>
          <c:invertIfNegative val="0"/>
          <c:cat>
            <c:strRef>
              <c:f>Sheet1!$A$2:$A$39</c:f>
              <c:strCache>
                <c:ptCount val="38"/>
                <c:pt idx="0">
                  <c:v>tutorial</c:v>
                </c:pt>
                <c:pt idx="1">
                  <c:v>w-1</c:v>
                </c:pt>
                <c:pt idx="2">
                  <c:v>s-3</c:v>
                </c:pt>
                <c:pt idx="3">
                  <c:v>s-14</c:v>
                </c:pt>
                <c:pt idx="4">
                  <c:v>c-2</c:v>
                </c:pt>
                <c:pt idx="5">
                  <c:v>s-13</c:v>
                </c:pt>
                <c:pt idx="6">
                  <c:v>c-4</c:v>
                </c:pt>
                <c:pt idx="7">
                  <c:v>w-14-pp</c:v>
                </c:pt>
                <c:pt idx="8">
                  <c:v>c-5</c:v>
                </c:pt>
                <c:pt idx="9">
                  <c:v>c-9</c:v>
                </c:pt>
                <c:pt idx="10">
                  <c:v>s-07</c:v>
                </c:pt>
                <c:pt idx="11">
                  <c:v>s-12</c:v>
                </c:pt>
                <c:pt idx="12">
                  <c:v>c-10</c:v>
                </c:pt>
                <c:pt idx="13">
                  <c:v>s-12-pp</c:v>
                </c:pt>
                <c:pt idx="14">
                  <c:v>c-6</c:v>
                </c:pt>
                <c:pt idx="15">
                  <c:v>s-13-pp</c:v>
                </c:pt>
                <c:pt idx="16">
                  <c:v>w-7</c:v>
                </c:pt>
                <c:pt idx="17">
                  <c:v>w-3-pp</c:v>
                </c:pt>
                <c:pt idx="18">
                  <c:v>w-8</c:v>
                </c:pt>
                <c:pt idx="19">
                  <c:v>w-5</c:v>
                </c:pt>
                <c:pt idx="20">
                  <c:v>c-10-pp</c:v>
                </c:pt>
                <c:pt idx="21">
                  <c:v>c-11</c:v>
                </c:pt>
                <c:pt idx="22">
                  <c:v>s-10</c:v>
                </c:pt>
                <c:pt idx="23">
                  <c:v>w-6</c:v>
                </c:pt>
                <c:pt idx="24">
                  <c:v>s-6</c:v>
                </c:pt>
                <c:pt idx="25">
                  <c:v>c-11-pp</c:v>
                </c:pt>
                <c:pt idx="26">
                  <c:v>wb-4</c:v>
                </c:pt>
                <c:pt idx="27">
                  <c:v>s-11</c:v>
                </c:pt>
                <c:pt idx="28">
                  <c:v>s-5</c:v>
                </c:pt>
                <c:pt idx="29">
                  <c:v>c-3</c:v>
                </c:pt>
                <c:pt idx="30">
                  <c:v>c-8</c:v>
                </c:pt>
                <c:pt idx="31">
                  <c:v>s-8</c:v>
                </c:pt>
                <c:pt idx="32">
                  <c:v>w-2</c:v>
                </c:pt>
                <c:pt idx="33">
                  <c:v>c-1</c:v>
                </c:pt>
                <c:pt idx="34">
                  <c:v>w-03</c:v>
                </c:pt>
                <c:pt idx="35">
                  <c:v>c-2</c:v>
                </c:pt>
                <c:pt idx="36">
                  <c:v>c-7</c:v>
                </c:pt>
                <c:pt idx="37">
                  <c:v>s-9</c:v>
                </c:pt>
              </c:strCache>
            </c:strRef>
          </c:cat>
          <c:val>
            <c:numRef>
              <c:f>Sheet1!$V$2:$V$39</c:f>
              <c:numCache>
                <c:formatCode>General</c:formatCode>
                <c:ptCount val="3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1.4705882352941176E-2</c:v>
                </c:pt>
              </c:numCache>
            </c:numRef>
          </c:val>
          <c:extLst>
            <c:ext xmlns:c16="http://schemas.microsoft.com/office/drawing/2014/chart" uri="{C3380CC4-5D6E-409C-BE32-E72D297353CC}">
              <c16:uniqueId val="{00000014-A8DB-425B-9D71-8A09643ECAEB}"/>
            </c:ext>
          </c:extLst>
        </c:ser>
        <c:ser>
          <c:idx val="21"/>
          <c:order val="21"/>
          <c:tx>
            <c:strRef>
              <c:f>Sheet1!$W$1</c:f>
              <c:strCache>
                <c:ptCount val="1"/>
                <c:pt idx="0">
                  <c:v>c21</c:v>
                </c:pt>
              </c:strCache>
            </c:strRef>
          </c:tx>
          <c:spPr>
            <a:solidFill>
              <a:schemeClr val="accent4">
                <a:lumMod val="80000"/>
              </a:schemeClr>
            </a:solidFill>
            <a:ln>
              <a:noFill/>
            </a:ln>
            <a:effectLst/>
          </c:spPr>
          <c:invertIfNegative val="0"/>
          <c:cat>
            <c:strRef>
              <c:f>Sheet1!$A$2:$A$39</c:f>
              <c:strCache>
                <c:ptCount val="38"/>
                <c:pt idx="0">
                  <c:v>tutorial</c:v>
                </c:pt>
                <c:pt idx="1">
                  <c:v>w-1</c:v>
                </c:pt>
                <c:pt idx="2">
                  <c:v>s-3</c:v>
                </c:pt>
                <c:pt idx="3">
                  <c:v>s-14</c:v>
                </c:pt>
                <c:pt idx="4">
                  <c:v>c-2</c:v>
                </c:pt>
                <c:pt idx="5">
                  <c:v>s-13</c:v>
                </c:pt>
                <c:pt idx="6">
                  <c:v>c-4</c:v>
                </c:pt>
                <c:pt idx="7">
                  <c:v>w-14-pp</c:v>
                </c:pt>
                <c:pt idx="8">
                  <c:v>c-5</c:v>
                </c:pt>
                <c:pt idx="9">
                  <c:v>c-9</c:v>
                </c:pt>
                <c:pt idx="10">
                  <c:v>s-07</c:v>
                </c:pt>
                <c:pt idx="11">
                  <c:v>s-12</c:v>
                </c:pt>
                <c:pt idx="12">
                  <c:v>c-10</c:v>
                </c:pt>
                <c:pt idx="13">
                  <c:v>s-12-pp</c:v>
                </c:pt>
                <c:pt idx="14">
                  <c:v>c-6</c:v>
                </c:pt>
                <c:pt idx="15">
                  <c:v>s-13-pp</c:v>
                </c:pt>
                <c:pt idx="16">
                  <c:v>w-7</c:v>
                </c:pt>
                <c:pt idx="17">
                  <c:v>w-3-pp</c:v>
                </c:pt>
                <c:pt idx="18">
                  <c:v>w-8</c:v>
                </c:pt>
                <c:pt idx="19">
                  <c:v>w-5</c:v>
                </c:pt>
                <c:pt idx="20">
                  <c:v>c-10-pp</c:v>
                </c:pt>
                <c:pt idx="21">
                  <c:v>c-11</c:v>
                </c:pt>
                <c:pt idx="22">
                  <c:v>s-10</c:v>
                </c:pt>
                <c:pt idx="23">
                  <c:v>w-6</c:v>
                </c:pt>
                <c:pt idx="24">
                  <c:v>s-6</c:v>
                </c:pt>
                <c:pt idx="25">
                  <c:v>c-11-pp</c:v>
                </c:pt>
                <c:pt idx="26">
                  <c:v>wb-4</c:v>
                </c:pt>
                <c:pt idx="27">
                  <c:v>s-11</c:v>
                </c:pt>
                <c:pt idx="28">
                  <c:v>s-5</c:v>
                </c:pt>
                <c:pt idx="29">
                  <c:v>c-3</c:v>
                </c:pt>
                <c:pt idx="30">
                  <c:v>c-8</c:v>
                </c:pt>
                <c:pt idx="31">
                  <c:v>s-8</c:v>
                </c:pt>
                <c:pt idx="32">
                  <c:v>w-2</c:v>
                </c:pt>
                <c:pt idx="33">
                  <c:v>c-1</c:v>
                </c:pt>
                <c:pt idx="34">
                  <c:v>w-03</c:v>
                </c:pt>
                <c:pt idx="35">
                  <c:v>c-2</c:v>
                </c:pt>
                <c:pt idx="36">
                  <c:v>c-7</c:v>
                </c:pt>
                <c:pt idx="37">
                  <c:v>s-9</c:v>
                </c:pt>
              </c:strCache>
            </c:strRef>
          </c:cat>
          <c:val>
            <c:numRef>
              <c:f>Sheet1!$W$2:$W$39</c:f>
              <c:numCache>
                <c:formatCode>General</c:formatCode>
                <c:ptCount val="3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1.4705882352941176E-2</c:v>
                </c:pt>
              </c:numCache>
            </c:numRef>
          </c:val>
          <c:extLst>
            <c:ext xmlns:c16="http://schemas.microsoft.com/office/drawing/2014/chart" uri="{C3380CC4-5D6E-409C-BE32-E72D297353CC}">
              <c16:uniqueId val="{00000015-A8DB-425B-9D71-8A09643ECAEB}"/>
            </c:ext>
          </c:extLst>
        </c:ser>
        <c:ser>
          <c:idx val="22"/>
          <c:order val="22"/>
          <c:tx>
            <c:strRef>
              <c:f>Sheet1!$X$1</c:f>
              <c:strCache>
                <c:ptCount val="1"/>
                <c:pt idx="0">
                  <c:v>c22</c:v>
                </c:pt>
              </c:strCache>
            </c:strRef>
          </c:tx>
          <c:spPr>
            <a:solidFill>
              <a:schemeClr val="accent5">
                <a:lumMod val="80000"/>
              </a:schemeClr>
            </a:solidFill>
            <a:ln>
              <a:noFill/>
            </a:ln>
            <a:effectLst/>
          </c:spPr>
          <c:invertIfNegative val="0"/>
          <c:cat>
            <c:strRef>
              <c:f>Sheet1!$A$2:$A$39</c:f>
              <c:strCache>
                <c:ptCount val="38"/>
                <c:pt idx="0">
                  <c:v>tutorial</c:v>
                </c:pt>
                <c:pt idx="1">
                  <c:v>w-1</c:v>
                </c:pt>
                <c:pt idx="2">
                  <c:v>s-3</c:v>
                </c:pt>
                <c:pt idx="3">
                  <c:v>s-14</c:v>
                </c:pt>
                <c:pt idx="4">
                  <c:v>c-2</c:v>
                </c:pt>
                <c:pt idx="5">
                  <c:v>s-13</c:v>
                </c:pt>
                <c:pt idx="6">
                  <c:v>c-4</c:v>
                </c:pt>
                <c:pt idx="7">
                  <c:v>w-14-pp</c:v>
                </c:pt>
                <c:pt idx="8">
                  <c:v>c-5</c:v>
                </c:pt>
                <c:pt idx="9">
                  <c:v>c-9</c:v>
                </c:pt>
                <c:pt idx="10">
                  <c:v>s-07</c:v>
                </c:pt>
                <c:pt idx="11">
                  <c:v>s-12</c:v>
                </c:pt>
                <c:pt idx="12">
                  <c:v>c-10</c:v>
                </c:pt>
                <c:pt idx="13">
                  <c:v>s-12-pp</c:v>
                </c:pt>
                <c:pt idx="14">
                  <c:v>c-6</c:v>
                </c:pt>
                <c:pt idx="15">
                  <c:v>s-13-pp</c:v>
                </c:pt>
                <c:pt idx="16">
                  <c:v>w-7</c:v>
                </c:pt>
                <c:pt idx="17">
                  <c:v>w-3-pp</c:v>
                </c:pt>
                <c:pt idx="18">
                  <c:v>w-8</c:v>
                </c:pt>
                <c:pt idx="19">
                  <c:v>w-5</c:v>
                </c:pt>
                <c:pt idx="20">
                  <c:v>c-10-pp</c:v>
                </c:pt>
                <c:pt idx="21">
                  <c:v>c-11</c:v>
                </c:pt>
                <c:pt idx="22">
                  <c:v>s-10</c:v>
                </c:pt>
                <c:pt idx="23">
                  <c:v>w-6</c:v>
                </c:pt>
                <c:pt idx="24">
                  <c:v>s-6</c:v>
                </c:pt>
                <c:pt idx="25">
                  <c:v>c-11-pp</c:v>
                </c:pt>
                <c:pt idx="26">
                  <c:v>wb-4</c:v>
                </c:pt>
                <c:pt idx="27">
                  <c:v>s-11</c:v>
                </c:pt>
                <c:pt idx="28">
                  <c:v>s-5</c:v>
                </c:pt>
                <c:pt idx="29">
                  <c:v>c-3</c:v>
                </c:pt>
                <c:pt idx="30">
                  <c:v>c-8</c:v>
                </c:pt>
                <c:pt idx="31">
                  <c:v>s-8</c:v>
                </c:pt>
                <c:pt idx="32">
                  <c:v>w-2</c:v>
                </c:pt>
                <c:pt idx="33">
                  <c:v>c-1</c:v>
                </c:pt>
                <c:pt idx="34">
                  <c:v>w-03</c:v>
                </c:pt>
                <c:pt idx="35">
                  <c:v>c-2</c:v>
                </c:pt>
                <c:pt idx="36">
                  <c:v>c-7</c:v>
                </c:pt>
                <c:pt idx="37">
                  <c:v>s-9</c:v>
                </c:pt>
              </c:strCache>
            </c:strRef>
          </c:cat>
          <c:val>
            <c:numRef>
              <c:f>Sheet1!$X$2:$X$39</c:f>
              <c:numCache>
                <c:formatCode>General</c:formatCode>
                <c:ptCount val="3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7.3529411764705881E-3</c:v>
                </c:pt>
              </c:numCache>
            </c:numRef>
          </c:val>
          <c:extLst>
            <c:ext xmlns:c16="http://schemas.microsoft.com/office/drawing/2014/chart" uri="{C3380CC4-5D6E-409C-BE32-E72D297353CC}">
              <c16:uniqueId val="{00000016-A8DB-425B-9D71-8A09643ECAEB}"/>
            </c:ext>
          </c:extLst>
        </c:ser>
        <c:dLbls>
          <c:showLegendKey val="0"/>
          <c:showVal val="0"/>
          <c:showCatName val="0"/>
          <c:showSerName val="0"/>
          <c:showPercent val="0"/>
          <c:showBubbleSize val="0"/>
        </c:dLbls>
        <c:gapWidth val="50"/>
        <c:overlap val="100"/>
        <c:axId val="536411168"/>
        <c:axId val="536410840"/>
      </c:barChart>
      <c:catAx>
        <c:axId val="536411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536410840"/>
        <c:crosses val="autoZero"/>
        <c:auto val="1"/>
        <c:lblAlgn val="ctr"/>
        <c:lblOffset val="100"/>
        <c:noMultiLvlLbl val="0"/>
      </c:catAx>
      <c:valAx>
        <c:axId val="53641084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536411168"/>
        <c:crosses val="autoZero"/>
        <c:crossBetween val="between"/>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BC4386-985A-44D0-ABD0-E869310C3DAC}" type="datetimeFigureOut">
              <a:rPr lang="en-US" smtClean="0"/>
              <a:t>3/2/2019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D140BE-BFE7-4E5C-9FEE-F1112F4EB387}" type="slidenum">
              <a:rPr lang="en-US" smtClean="0"/>
              <a:t>‹#›</a:t>
            </a:fld>
            <a:endParaRPr lang="en-US"/>
          </a:p>
        </p:txBody>
      </p:sp>
    </p:spTree>
    <p:extLst>
      <p:ext uri="{BB962C8B-B14F-4D97-AF65-F5344CB8AC3E}">
        <p14:creationId xmlns:p14="http://schemas.microsoft.com/office/powerpoint/2010/main" val="912487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 them</a:t>
            </a:r>
          </a:p>
          <a:p>
            <a:endParaRPr lang="en-US" dirty="0"/>
          </a:p>
        </p:txBody>
      </p:sp>
      <p:sp>
        <p:nvSpPr>
          <p:cNvPr id="4" name="Slide Number Placeholder 3"/>
          <p:cNvSpPr>
            <a:spLocks noGrp="1"/>
          </p:cNvSpPr>
          <p:nvPr>
            <p:ph type="sldNum" sz="quarter" idx="5"/>
          </p:nvPr>
        </p:nvSpPr>
        <p:spPr/>
        <p:txBody>
          <a:bodyPr/>
          <a:lstStyle/>
          <a:p>
            <a:fld id="{64D140BE-BFE7-4E5C-9FEE-F1112F4EB387}" type="slidenum">
              <a:rPr lang="en-US" smtClean="0"/>
              <a:t>3</a:t>
            </a:fld>
            <a:endParaRPr lang="en-US"/>
          </a:p>
        </p:txBody>
      </p:sp>
    </p:spTree>
    <p:extLst>
      <p:ext uri="{BB962C8B-B14F-4D97-AF65-F5344CB8AC3E}">
        <p14:creationId xmlns:p14="http://schemas.microsoft.com/office/powerpoint/2010/main" val="1806666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Normalized per level to account for </a:t>
            </a:r>
          </a:p>
        </p:txBody>
      </p:sp>
      <p:sp>
        <p:nvSpPr>
          <p:cNvPr id="4" name="Slide Number Placeholder 3"/>
          <p:cNvSpPr>
            <a:spLocks noGrp="1"/>
          </p:cNvSpPr>
          <p:nvPr>
            <p:ph type="sldNum" sz="quarter" idx="10"/>
          </p:nvPr>
        </p:nvSpPr>
        <p:spPr/>
        <p:txBody>
          <a:bodyPr/>
          <a:lstStyle/>
          <a:p>
            <a:fld id="{66721E1B-C95B-42A1-BE36-5FC2D7B108AD}" type="slidenum">
              <a:rPr lang="en-US" smtClean="0"/>
              <a:t>27</a:t>
            </a:fld>
            <a:endParaRPr lang="en-US"/>
          </a:p>
        </p:txBody>
      </p:sp>
    </p:spTree>
    <p:extLst>
      <p:ext uri="{BB962C8B-B14F-4D97-AF65-F5344CB8AC3E}">
        <p14:creationId xmlns:p14="http://schemas.microsoft.com/office/powerpoint/2010/main" val="758335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721E1B-C95B-42A1-BE36-5FC2D7B108AD}" type="slidenum">
              <a:rPr lang="en-US" smtClean="0"/>
              <a:t>28</a:t>
            </a:fld>
            <a:endParaRPr lang="en-US"/>
          </a:p>
        </p:txBody>
      </p:sp>
    </p:spTree>
    <p:extLst>
      <p:ext uri="{BB962C8B-B14F-4D97-AF65-F5344CB8AC3E}">
        <p14:creationId xmlns:p14="http://schemas.microsoft.com/office/powerpoint/2010/main" val="1100479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noRot="1" noChangeAspect="1"/>
          </p:cNvSpPr>
          <p:nvPr>
            <p:ph type="sldImg"/>
          </p:nvPr>
        </p:nvSpPr>
        <p:spPr>
          <a:prstGeom prst="rect">
            <a:avLst/>
          </a:prstGeom>
        </p:spPr>
        <p:txBody>
          <a:bodyPr/>
          <a:lstStyle/>
          <a:p>
            <a:endParaRPr/>
          </a:p>
        </p:txBody>
      </p:sp>
      <p:sp>
        <p:nvSpPr>
          <p:cNvPr id="200" name="Shape 200"/>
          <p:cNvSpPr>
            <a:spLocks noGrp="1"/>
          </p:cNvSpPr>
          <p:nvPr>
            <p:ph type="body" sz="quarter" idx="1"/>
          </p:nvPr>
        </p:nvSpPr>
        <p:spPr>
          <a:prstGeom prst="rect">
            <a:avLst/>
          </a:prstGeom>
        </p:spPr>
        <p:txBody>
          <a:bodyPr/>
          <a:lstStyle/>
          <a:p>
            <a:r>
              <a:rPr lang="en-US" dirty="0"/>
              <a:t>Why is this important? How does understanding solution space help game designers?</a:t>
            </a:r>
          </a:p>
          <a:p>
            <a:endParaRPr lang="en-US" dirty="0"/>
          </a:p>
          <a:p>
            <a:r>
              <a:rPr lang="en-US" dirty="0"/>
              <a:t>Example of sitting down to design a level and what is it like?</a:t>
            </a:r>
            <a:endParaRPr dirty="0"/>
          </a:p>
        </p:txBody>
      </p:sp>
    </p:spTree>
    <p:extLst>
      <p:ext uri="{BB962C8B-B14F-4D97-AF65-F5344CB8AC3E}">
        <p14:creationId xmlns:p14="http://schemas.microsoft.com/office/powerpoint/2010/main" val="147383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noRot="1" noChangeAspect="1"/>
          </p:cNvSpPr>
          <p:nvPr>
            <p:ph type="sldImg"/>
          </p:nvPr>
        </p:nvSpPr>
        <p:spPr>
          <a:prstGeom prst="rect">
            <a:avLst/>
          </a:prstGeom>
        </p:spPr>
        <p:txBody>
          <a:bodyPr/>
          <a:lstStyle/>
          <a:p>
            <a:endParaRPr/>
          </a:p>
        </p:txBody>
      </p:sp>
      <p:sp>
        <p:nvSpPr>
          <p:cNvPr id="200" name="Shape 200"/>
          <p:cNvSpPr>
            <a:spLocks noGrp="1"/>
          </p:cNvSpPr>
          <p:nvPr>
            <p:ph type="body" sz="quarter" idx="1"/>
          </p:nvPr>
        </p:nvSpPr>
        <p:spPr>
          <a:prstGeom prst="rect">
            <a:avLst/>
          </a:prstGeom>
        </p:spPr>
        <p:txBody>
          <a:bodyPr/>
          <a:lstStyle/>
          <a:p>
            <a:r>
              <a:rPr lang="en-US" dirty="0"/>
              <a:t>Why is this important? How does understanding solution space help game designers?</a:t>
            </a:r>
          </a:p>
          <a:p>
            <a:endParaRPr lang="en-US" dirty="0"/>
          </a:p>
          <a:p>
            <a:r>
              <a:rPr lang="en-US" dirty="0"/>
              <a:t>Example of sitting down to design a level and what is it like?</a:t>
            </a:r>
            <a:endParaRPr dirty="0"/>
          </a:p>
        </p:txBody>
      </p:sp>
    </p:spTree>
    <p:extLst>
      <p:ext uri="{BB962C8B-B14F-4D97-AF65-F5344CB8AC3E}">
        <p14:creationId xmlns:p14="http://schemas.microsoft.com/office/powerpoint/2010/main" val="3762427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noRot="1" noChangeAspect="1"/>
          </p:cNvSpPr>
          <p:nvPr>
            <p:ph type="sldImg"/>
          </p:nvPr>
        </p:nvSpPr>
        <p:spPr>
          <a:prstGeom prst="rect">
            <a:avLst/>
          </a:prstGeom>
        </p:spPr>
        <p:txBody>
          <a:bodyPr/>
          <a:lstStyle/>
          <a:p>
            <a:endParaRPr/>
          </a:p>
        </p:txBody>
      </p:sp>
      <p:sp>
        <p:nvSpPr>
          <p:cNvPr id="200" name="Shape 200"/>
          <p:cNvSpPr>
            <a:spLocks noGrp="1"/>
          </p:cNvSpPr>
          <p:nvPr>
            <p:ph type="body" sz="quarter" idx="1"/>
          </p:nvPr>
        </p:nvSpPr>
        <p:spPr>
          <a:prstGeom prst="rect">
            <a:avLst/>
          </a:prstGeom>
        </p:spPr>
        <p:txBody>
          <a:bodyPr/>
          <a:lstStyle/>
          <a:p>
            <a:pPr marL="0" indent="0">
              <a:spcAft>
                <a:spcPts val="1200"/>
              </a:spcAft>
              <a:buNone/>
            </a:pPr>
            <a:r>
              <a:rPr lang="en-US" dirty="0"/>
              <a:t>How many ways are there to solve a given level?</a:t>
            </a:r>
          </a:p>
          <a:p>
            <a:pPr marL="0" indent="0">
              <a:spcAft>
                <a:spcPts val="1200"/>
              </a:spcAft>
              <a:buNone/>
            </a:pPr>
            <a:r>
              <a:rPr lang="en-US" dirty="0"/>
              <a:t>Do we, as designers like all of them?</a:t>
            </a:r>
          </a:p>
          <a:p>
            <a:endParaRPr lang="en-US" dirty="0"/>
          </a:p>
          <a:p>
            <a:endParaRPr lang="en-US" dirty="0"/>
          </a:p>
          <a:p>
            <a:r>
              <a:rPr lang="en-US" dirty="0"/>
              <a:t>Why is this important? How does understanding solution space help game designers?</a:t>
            </a:r>
          </a:p>
          <a:p>
            <a:endParaRPr lang="en-US" dirty="0"/>
          </a:p>
          <a:p>
            <a:r>
              <a:rPr lang="en-US" dirty="0"/>
              <a:t>Example of sitting down to design a level and what is it like?</a:t>
            </a:r>
            <a:endParaRPr dirty="0"/>
          </a:p>
        </p:txBody>
      </p:sp>
    </p:spTree>
    <p:extLst>
      <p:ext uri="{BB962C8B-B14F-4D97-AF65-F5344CB8AC3E}">
        <p14:creationId xmlns:p14="http://schemas.microsoft.com/office/powerpoint/2010/main" val="3777753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bring up how this is applicable to many games and claim more about a contribution</a:t>
            </a:r>
          </a:p>
        </p:txBody>
      </p:sp>
      <p:sp>
        <p:nvSpPr>
          <p:cNvPr id="4" name="Slide Number Placeholder 3"/>
          <p:cNvSpPr>
            <a:spLocks noGrp="1"/>
          </p:cNvSpPr>
          <p:nvPr>
            <p:ph type="sldNum" sz="quarter" idx="10"/>
          </p:nvPr>
        </p:nvSpPr>
        <p:spPr/>
        <p:txBody>
          <a:bodyPr/>
          <a:lstStyle/>
          <a:p>
            <a:fld id="{64D140BE-BFE7-4E5C-9FEE-F1112F4EB387}" type="slidenum">
              <a:rPr lang="en-US" smtClean="0"/>
              <a:t>11</a:t>
            </a:fld>
            <a:endParaRPr lang="en-US"/>
          </a:p>
        </p:txBody>
      </p:sp>
    </p:spTree>
    <p:extLst>
      <p:ext uri="{BB962C8B-B14F-4D97-AF65-F5344CB8AC3E}">
        <p14:creationId xmlns:p14="http://schemas.microsoft.com/office/powerpoint/2010/main" val="1492419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D140BE-BFE7-4E5C-9FEE-F1112F4EB387}" type="slidenum">
              <a:rPr lang="en-US" smtClean="0"/>
              <a:t>13</a:t>
            </a:fld>
            <a:endParaRPr lang="en-US"/>
          </a:p>
        </p:txBody>
      </p:sp>
    </p:spTree>
    <p:extLst>
      <p:ext uri="{BB962C8B-B14F-4D97-AF65-F5344CB8AC3E}">
        <p14:creationId xmlns:p14="http://schemas.microsoft.com/office/powerpoint/2010/main" val="2372667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D140BE-BFE7-4E5C-9FEE-F1112F4EB387}" type="slidenum">
              <a:rPr lang="en-US" smtClean="0"/>
              <a:t>16</a:t>
            </a:fld>
            <a:endParaRPr lang="en-US"/>
          </a:p>
        </p:txBody>
      </p:sp>
    </p:spTree>
    <p:extLst>
      <p:ext uri="{BB962C8B-B14F-4D97-AF65-F5344CB8AC3E}">
        <p14:creationId xmlns:p14="http://schemas.microsoft.com/office/powerpoint/2010/main" val="3483234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D140BE-BFE7-4E5C-9FEE-F1112F4EB387}" type="slidenum">
              <a:rPr lang="en-US" smtClean="0"/>
              <a:t>17</a:t>
            </a:fld>
            <a:endParaRPr lang="en-US"/>
          </a:p>
        </p:txBody>
      </p:sp>
    </p:spTree>
    <p:extLst>
      <p:ext uri="{BB962C8B-B14F-4D97-AF65-F5344CB8AC3E}">
        <p14:creationId xmlns:p14="http://schemas.microsoft.com/office/powerpoint/2010/main" val="527420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D140BE-BFE7-4E5C-9FEE-F1112F4EB387}" type="slidenum">
              <a:rPr lang="en-US" smtClean="0"/>
              <a:t>24</a:t>
            </a:fld>
            <a:endParaRPr lang="en-US"/>
          </a:p>
        </p:txBody>
      </p:sp>
    </p:spTree>
    <p:extLst>
      <p:ext uri="{BB962C8B-B14F-4D97-AF65-F5344CB8AC3E}">
        <p14:creationId xmlns:p14="http://schemas.microsoft.com/office/powerpoint/2010/main" val="4043387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a:t>2019-03-04</a:t>
            </a:r>
          </a:p>
        </p:txBody>
      </p:sp>
      <p:sp>
        <p:nvSpPr>
          <p:cNvPr id="5" name="Footer Placeholder 4"/>
          <p:cNvSpPr>
            <a:spLocks noGrp="1"/>
          </p:cNvSpPr>
          <p:nvPr>
            <p:ph type="ftr" sz="quarter" idx="11"/>
          </p:nvPr>
        </p:nvSpPr>
        <p:spPr/>
        <p:txBody>
          <a:bodyPr/>
          <a:lstStyle/>
          <a:p>
            <a:r>
              <a:rPr lang="en-US"/>
              <a:t>@ LAK EdViz Workshop</a:t>
            </a:r>
          </a:p>
        </p:txBody>
      </p:sp>
      <p:sp>
        <p:nvSpPr>
          <p:cNvPr id="6" name="Slide Number Placeholder 5"/>
          <p:cNvSpPr>
            <a:spLocks noGrp="1"/>
          </p:cNvSpPr>
          <p:nvPr>
            <p:ph type="sldNum" sz="quarter" idx="12"/>
          </p:nvPr>
        </p:nvSpPr>
        <p:spPr/>
        <p:txBody>
          <a:bodyPr/>
          <a:lstStyle/>
          <a:p>
            <a:fld id="{47971AED-85B2-4588-978A-6CF2A5B557E6}" type="slidenum">
              <a:rPr lang="en-US" smtClean="0"/>
              <a:t>‹#›</a:t>
            </a:fld>
            <a:endParaRPr lang="en-US" dirty="0"/>
          </a:p>
        </p:txBody>
      </p:sp>
    </p:spTree>
    <p:extLst>
      <p:ext uri="{BB962C8B-B14F-4D97-AF65-F5344CB8AC3E}">
        <p14:creationId xmlns:p14="http://schemas.microsoft.com/office/powerpoint/2010/main" val="4095365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2019-03-04</a:t>
            </a:r>
          </a:p>
        </p:txBody>
      </p:sp>
      <p:sp>
        <p:nvSpPr>
          <p:cNvPr id="6" name="Footer Placeholder 5"/>
          <p:cNvSpPr>
            <a:spLocks noGrp="1"/>
          </p:cNvSpPr>
          <p:nvPr>
            <p:ph type="ftr" sz="quarter" idx="11"/>
          </p:nvPr>
        </p:nvSpPr>
        <p:spPr/>
        <p:txBody>
          <a:bodyPr/>
          <a:lstStyle/>
          <a:p>
            <a:r>
              <a:rPr lang="en-US"/>
              <a:t>@ LAK EdViz Workshop</a:t>
            </a:r>
          </a:p>
        </p:txBody>
      </p:sp>
      <p:sp>
        <p:nvSpPr>
          <p:cNvPr id="7" name="Slide Number Placeholder 6"/>
          <p:cNvSpPr>
            <a:spLocks noGrp="1"/>
          </p:cNvSpPr>
          <p:nvPr>
            <p:ph type="sldNum" sz="quarter" idx="12"/>
          </p:nvPr>
        </p:nvSpPr>
        <p:spPr/>
        <p:txBody>
          <a:bodyPr/>
          <a:lstStyle/>
          <a:p>
            <a:fld id="{47971AED-85B2-4588-978A-6CF2A5B557E6}" type="slidenum">
              <a:rPr lang="en-US" smtClean="0"/>
              <a:t>‹#›</a:t>
            </a:fld>
            <a:endParaRPr lang="en-US"/>
          </a:p>
        </p:txBody>
      </p:sp>
      <p:sp>
        <p:nvSpPr>
          <p:cNvPr id="9" name="Text Placeholder 10"/>
          <p:cNvSpPr>
            <a:spLocks noGrp="1"/>
          </p:cNvSpPr>
          <p:nvPr>
            <p:ph type="body" sz="quarter" idx="13"/>
          </p:nvPr>
        </p:nvSpPr>
        <p:spPr>
          <a:xfrm>
            <a:off x="838200" y="6079351"/>
            <a:ext cx="10515600" cy="273049"/>
          </a:xfrm>
        </p:spPr>
        <p:txBody>
          <a:bodyPr>
            <a:normAutofit/>
          </a:bodyPr>
          <a:lstStyle>
            <a:lvl1pPr marL="0" indent="0" algn="r">
              <a:buNone/>
              <a:defRPr sz="1200"/>
            </a:lvl1pPr>
          </a:lstStyle>
          <a:p>
            <a:pPr lvl="0"/>
            <a:endParaRPr lang="en-US" dirty="0"/>
          </a:p>
        </p:txBody>
      </p:sp>
    </p:spTree>
    <p:extLst>
      <p:ext uri="{BB962C8B-B14F-4D97-AF65-F5344CB8AC3E}">
        <p14:creationId xmlns:p14="http://schemas.microsoft.com/office/powerpoint/2010/main" val="36364200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2019-03-04</a:t>
            </a:r>
          </a:p>
        </p:txBody>
      </p:sp>
      <p:sp>
        <p:nvSpPr>
          <p:cNvPr id="6" name="Footer Placeholder 5"/>
          <p:cNvSpPr>
            <a:spLocks noGrp="1"/>
          </p:cNvSpPr>
          <p:nvPr>
            <p:ph type="ftr" sz="quarter" idx="11"/>
          </p:nvPr>
        </p:nvSpPr>
        <p:spPr/>
        <p:txBody>
          <a:bodyPr/>
          <a:lstStyle/>
          <a:p>
            <a:r>
              <a:rPr lang="en-US"/>
              <a:t>@ LAK EdViz Workshop</a:t>
            </a:r>
          </a:p>
        </p:txBody>
      </p:sp>
      <p:sp>
        <p:nvSpPr>
          <p:cNvPr id="7" name="Slide Number Placeholder 6"/>
          <p:cNvSpPr>
            <a:spLocks noGrp="1"/>
          </p:cNvSpPr>
          <p:nvPr>
            <p:ph type="sldNum" sz="quarter" idx="12"/>
          </p:nvPr>
        </p:nvSpPr>
        <p:spPr/>
        <p:txBody>
          <a:bodyPr/>
          <a:lstStyle/>
          <a:p>
            <a:fld id="{47971AED-85B2-4588-978A-6CF2A5B557E6}" type="slidenum">
              <a:rPr lang="en-US" smtClean="0"/>
              <a:t>‹#›</a:t>
            </a:fld>
            <a:endParaRPr lang="en-US"/>
          </a:p>
        </p:txBody>
      </p:sp>
      <p:sp>
        <p:nvSpPr>
          <p:cNvPr id="9" name="Text Placeholder 10"/>
          <p:cNvSpPr>
            <a:spLocks noGrp="1"/>
          </p:cNvSpPr>
          <p:nvPr>
            <p:ph type="body" sz="quarter" idx="13"/>
          </p:nvPr>
        </p:nvSpPr>
        <p:spPr>
          <a:xfrm>
            <a:off x="838200" y="6079351"/>
            <a:ext cx="10515600" cy="273049"/>
          </a:xfrm>
        </p:spPr>
        <p:txBody>
          <a:bodyPr>
            <a:normAutofit/>
          </a:bodyPr>
          <a:lstStyle>
            <a:lvl1pPr marL="0" indent="0" algn="r">
              <a:buNone/>
              <a:defRPr sz="1200"/>
            </a:lvl1pPr>
          </a:lstStyle>
          <a:p>
            <a:pPr lvl="0"/>
            <a:endParaRPr lang="en-US" dirty="0"/>
          </a:p>
        </p:txBody>
      </p:sp>
    </p:spTree>
    <p:extLst>
      <p:ext uri="{BB962C8B-B14F-4D97-AF65-F5344CB8AC3E}">
        <p14:creationId xmlns:p14="http://schemas.microsoft.com/office/powerpoint/2010/main" val="33677233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ulleted Content On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2019-03-04</a:t>
            </a:r>
            <a:endParaRPr lang="en-US" dirty="0"/>
          </a:p>
        </p:txBody>
      </p:sp>
      <p:sp>
        <p:nvSpPr>
          <p:cNvPr id="4" name="Footer Placeholder 3"/>
          <p:cNvSpPr>
            <a:spLocks noGrp="1"/>
          </p:cNvSpPr>
          <p:nvPr>
            <p:ph type="ftr" sz="quarter" idx="11"/>
          </p:nvPr>
        </p:nvSpPr>
        <p:spPr/>
        <p:txBody>
          <a:bodyPr/>
          <a:lstStyle/>
          <a:p>
            <a:r>
              <a:rPr lang="en-US"/>
              <a:t>@ LAK EdViz Workshop</a:t>
            </a:r>
            <a:endParaRPr lang="en-US" dirty="0"/>
          </a:p>
        </p:txBody>
      </p:sp>
      <p:sp>
        <p:nvSpPr>
          <p:cNvPr id="5" name="Slide Number Placeholder 4"/>
          <p:cNvSpPr>
            <a:spLocks noGrp="1"/>
          </p:cNvSpPr>
          <p:nvPr>
            <p:ph type="sldNum" sz="quarter" idx="12"/>
          </p:nvPr>
        </p:nvSpPr>
        <p:spPr/>
        <p:txBody>
          <a:bodyPr/>
          <a:lstStyle/>
          <a:p>
            <a:fld id="{17E276FA-8F89-B34D-A726-BE3FA1F8DD97}" type="slidenum">
              <a:rPr lang="en-US" smtClean="0"/>
              <a:pPr/>
              <a:t>‹#›</a:t>
            </a:fld>
            <a:endParaRPr lang="en-US" dirty="0"/>
          </a:p>
        </p:txBody>
      </p:sp>
      <p:sp>
        <p:nvSpPr>
          <p:cNvPr id="6" name="Content Placeholder 2"/>
          <p:cNvSpPr>
            <a:spLocks noGrp="1"/>
          </p:cNvSpPr>
          <p:nvPr>
            <p:ph sz="half" idx="1"/>
          </p:nvPr>
        </p:nvSpPr>
        <p:spPr>
          <a:xfrm>
            <a:off x="838200" y="1834910"/>
            <a:ext cx="5029200" cy="4244441"/>
          </a:xfrm>
        </p:spPr>
        <p:txBody>
          <a:bodyPr anchor="t" anchorCtr="0"/>
          <a:lstStyle>
            <a:lvl1pPr>
              <a:lnSpc>
                <a:spcPct val="100000"/>
              </a:lnSpc>
              <a:defRPr sz="2400">
                <a:solidFill>
                  <a:schemeClr val="tx1"/>
                </a:solidFill>
              </a:defRPr>
            </a:lvl1pPr>
            <a:lvl2pPr>
              <a:lnSpc>
                <a:spcPct val="100000"/>
              </a:lnSpc>
              <a:defRPr sz="2000">
                <a:solidFill>
                  <a:schemeClr val="tx1"/>
                </a:solidFill>
              </a:defRPr>
            </a:lvl2pPr>
            <a:lvl3pPr>
              <a:lnSpc>
                <a:spcPct val="100000"/>
              </a:lnSpc>
              <a:defRPr sz="2000">
                <a:solidFill>
                  <a:schemeClr val="tx1"/>
                </a:solidFill>
              </a:defRPr>
            </a:lvl3pPr>
            <a:lvl4pPr>
              <a:lnSpc>
                <a:spcPct val="100000"/>
              </a:lnSpc>
              <a:defRPr sz="2000">
                <a:solidFill>
                  <a:schemeClr val="tx1"/>
                </a:solidFill>
              </a:defRPr>
            </a:lvl4pPr>
            <a:lvl5pPr>
              <a:lnSpc>
                <a:spcPct val="100000"/>
              </a:lnSpc>
              <a:defRPr sz="200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10"/>
          <p:cNvSpPr>
            <a:spLocks noGrp="1"/>
          </p:cNvSpPr>
          <p:nvPr>
            <p:ph type="pic" sz="quarter" idx="13"/>
          </p:nvPr>
        </p:nvSpPr>
        <p:spPr>
          <a:xfrm>
            <a:off x="6091334" y="1834020"/>
            <a:ext cx="5262465" cy="4245331"/>
          </a:xfrm>
        </p:spPr>
        <p:txBody>
          <a:bodyPr/>
          <a:lstStyle/>
          <a:p>
            <a:endParaRPr lang="en-US"/>
          </a:p>
        </p:txBody>
      </p:sp>
      <p:sp>
        <p:nvSpPr>
          <p:cNvPr id="10" name="Text Placeholder 10"/>
          <p:cNvSpPr>
            <a:spLocks noGrp="1"/>
          </p:cNvSpPr>
          <p:nvPr>
            <p:ph type="body" sz="quarter" idx="14"/>
          </p:nvPr>
        </p:nvSpPr>
        <p:spPr>
          <a:xfrm>
            <a:off x="838200" y="6079351"/>
            <a:ext cx="10515600" cy="273049"/>
          </a:xfrm>
        </p:spPr>
        <p:txBody>
          <a:bodyPr>
            <a:noAutofit/>
          </a:bodyPr>
          <a:lstStyle>
            <a:lvl1pPr marL="0" indent="0" algn="r">
              <a:buNone/>
              <a:defRPr sz="1600"/>
            </a:lvl1pPr>
          </a:lstStyle>
          <a:p>
            <a:pPr lvl="0"/>
            <a:endParaRPr lang="en-US" dirty="0"/>
          </a:p>
        </p:txBody>
      </p:sp>
    </p:spTree>
    <p:extLst>
      <p:ext uri="{BB962C8B-B14F-4D97-AF65-F5344CB8AC3E}">
        <p14:creationId xmlns:p14="http://schemas.microsoft.com/office/powerpoint/2010/main" val="19758627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21329" y="1847153"/>
            <a:ext cx="10282335" cy="4165734"/>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r>
              <a:rPr lang="en-US"/>
              <a:t>2019-03-04</a:t>
            </a:r>
          </a:p>
        </p:txBody>
      </p:sp>
      <p:sp>
        <p:nvSpPr>
          <p:cNvPr id="5" name="Footer Placeholder 4"/>
          <p:cNvSpPr>
            <a:spLocks noGrp="1"/>
          </p:cNvSpPr>
          <p:nvPr>
            <p:ph type="ftr" sz="quarter" idx="11"/>
          </p:nvPr>
        </p:nvSpPr>
        <p:spPr/>
        <p:txBody>
          <a:bodyPr/>
          <a:lstStyle/>
          <a:p>
            <a:r>
              <a:rPr lang="en-US"/>
              <a:t>@ LAK EdViz Workshop</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
        <p:nvSpPr>
          <p:cNvPr id="10" name="Text Placeholder 9"/>
          <p:cNvSpPr>
            <a:spLocks noGrp="1"/>
          </p:cNvSpPr>
          <p:nvPr>
            <p:ph type="body" sz="quarter" idx="13"/>
          </p:nvPr>
        </p:nvSpPr>
        <p:spPr>
          <a:xfrm>
            <a:off x="621327" y="6012888"/>
            <a:ext cx="10282335" cy="330763"/>
          </a:xfrm>
        </p:spPr>
        <p:txBody>
          <a:bodyPr/>
          <a:lstStyle>
            <a:lvl1pPr marL="0" indent="0">
              <a:buNone/>
              <a:defRPr sz="1400">
                <a:solidFill>
                  <a:schemeClr val="accent2"/>
                </a:solidFill>
              </a:defRPr>
            </a:lvl1pPr>
          </a:lstStyle>
          <a:p>
            <a:pPr lvl="0"/>
            <a:r>
              <a:rPr lang="en-US" dirty="0"/>
              <a:t>Click to edit Master text styles</a:t>
            </a:r>
          </a:p>
        </p:txBody>
      </p:sp>
    </p:spTree>
    <p:extLst>
      <p:ext uri="{BB962C8B-B14F-4D97-AF65-F5344CB8AC3E}">
        <p14:creationId xmlns:p14="http://schemas.microsoft.com/office/powerpoint/2010/main" val="201636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21329" y="1847153"/>
            <a:ext cx="10282335" cy="4165734"/>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r>
              <a:rPr lang="en-US"/>
              <a:t>2019-03-04</a:t>
            </a:r>
          </a:p>
        </p:txBody>
      </p:sp>
      <p:sp>
        <p:nvSpPr>
          <p:cNvPr id="5" name="Footer Placeholder 4"/>
          <p:cNvSpPr>
            <a:spLocks noGrp="1"/>
          </p:cNvSpPr>
          <p:nvPr>
            <p:ph type="ftr" sz="quarter" idx="11"/>
          </p:nvPr>
        </p:nvSpPr>
        <p:spPr/>
        <p:txBody>
          <a:bodyPr/>
          <a:lstStyle/>
          <a:p>
            <a:r>
              <a:rPr lang="en-US"/>
              <a:t>@ LAK EdViz Workshop</a:t>
            </a:r>
            <a:endParaRPr lang="en-US" dirty="0"/>
          </a:p>
        </p:txBody>
      </p:sp>
      <p:sp>
        <p:nvSpPr>
          <p:cNvPr id="6" name="Slide Number Placeholder 5"/>
          <p:cNvSpPr>
            <a:spLocks noGrp="1"/>
          </p:cNvSpPr>
          <p:nvPr>
            <p:ph type="sldNum" sz="quarter" idx="12"/>
          </p:nvPr>
        </p:nvSpPr>
        <p:spPr/>
        <p:txBody>
          <a:bodyPr/>
          <a:lstStyle/>
          <a:p>
            <a:fld id="{17E276FA-8F89-B34D-A726-BE3FA1F8DD97}" type="slidenum">
              <a:rPr lang="en-US" smtClean="0"/>
              <a:t>‹#›</a:t>
            </a:fld>
            <a:endParaRPr lang="en-US" dirty="0"/>
          </a:p>
        </p:txBody>
      </p:sp>
      <p:sp>
        <p:nvSpPr>
          <p:cNvPr id="10" name="Text Placeholder 9"/>
          <p:cNvSpPr>
            <a:spLocks noGrp="1"/>
          </p:cNvSpPr>
          <p:nvPr>
            <p:ph type="body" sz="quarter" idx="13"/>
          </p:nvPr>
        </p:nvSpPr>
        <p:spPr>
          <a:xfrm>
            <a:off x="621327" y="6012888"/>
            <a:ext cx="10282335" cy="330763"/>
          </a:xfrm>
        </p:spPr>
        <p:txBody>
          <a:bodyPr/>
          <a:lstStyle>
            <a:lvl1pPr marL="0" indent="0">
              <a:buNone/>
              <a:defRPr sz="1400">
                <a:solidFill>
                  <a:schemeClr val="accent2"/>
                </a:solidFill>
              </a:defRPr>
            </a:lvl1pPr>
          </a:lstStyle>
          <a:p>
            <a:pPr lvl="0"/>
            <a:r>
              <a:rPr lang="en-US" dirty="0"/>
              <a:t>Click to edit Master text styles</a:t>
            </a:r>
          </a:p>
        </p:txBody>
      </p:sp>
    </p:spTree>
    <p:extLst>
      <p:ext uri="{BB962C8B-B14F-4D97-AF65-F5344CB8AC3E}">
        <p14:creationId xmlns:p14="http://schemas.microsoft.com/office/powerpoint/2010/main" val="34878756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506140" y="446485"/>
            <a:ext cx="9167813" cy="4161234"/>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1190625" y="4723805"/>
            <a:ext cx="9810750" cy="1000125"/>
          </a:xfrm>
          <a:prstGeom prst="rect">
            <a:avLst/>
          </a:prstGeom>
        </p:spPr>
        <p:txBody>
          <a:bodyPr anchor="b"/>
          <a:lstStyle/>
          <a:p>
            <a:r>
              <a:t>Title Text</a:t>
            </a:r>
          </a:p>
        </p:txBody>
      </p:sp>
      <p:sp>
        <p:nvSpPr>
          <p:cNvPr id="22" name="Shape 22"/>
          <p:cNvSpPr>
            <a:spLocks noGrp="1"/>
          </p:cNvSpPr>
          <p:nvPr>
            <p:ph type="body" sz="quarter" idx="1"/>
          </p:nvPr>
        </p:nvSpPr>
        <p:spPr>
          <a:xfrm>
            <a:off x="1190625" y="5759649"/>
            <a:ext cx="9810750" cy="794742"/>
          </a:xfrm>
          <a:prstGeom prst="rect">
            <a:avLst/>
          </a:prstGeom>
        </p:spPr>
        <p:txBody>
          <a:bodyPr anchor="t"/>
          <a:lstStyle>
            <a:lvl1pPr marL="0" indent="0" algn="ctr">
              <a:spcBef>
                <a:spcPts val="0"/>
              </a:spcBef>
              <a:buSzTx/>
              <a:buNone/>
              <a:defRPr sz="2250"/>
            </a:lvl1pPr>
            <a:lvl2pPr marL="0" indent="160729" algn="ctr">
              <a:spcBef>
                <a:spcPts val="0"/>
              </a:spcBef>
              <a:buSzTx/>
              <a:buNone/>
              <a:defRPr sz="2250"/>
            </a:lvl2pPr>
            <a:lvl3pPr marL="0" indent="321457" algn="ctr">
              <a:spcBef>
                <a:spcPts val="0"/>
              </a:spcBef>
              <a:buSzTx/>
              <a:buNone/>
              <a:defRPr sz="2250"/>
            </a:lvl3pPr>
            <a:lvl4pPr marL="0" indent="482186" algn="ctr">
              <a:spcBef>
                <a:spcPts val="0"/>
              </a:spcBef>
              <a:buSzTx/>
              <a:buNone/>
              <a:defRPr sz="2250"/>
            </a:lvl4pPr>
            <a:lvl5pPr marL="0" indent="642915" algn="ctr">
              <a:spcBef>
                <a:spcPts val="0"/>
              </a:spcBef>
              <a:buSzTx/>
              <a:buNone/>
              <a:defRPr sz="2250"/>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xfrm>
            <a:off x="5917310" y="6500812"/>
            <a:ext cx="345473" cy="26789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22157351"/>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77194976"/>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26BE0B3-81F9-48FF-8403-238A7C1CB01A}" type="datetime1">
              <a:rPr lang="en-US" smtClean="0"/>
              <a:t>3/4/2019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405AB7-5ACF-46CB-848E-AC64E09C7113}" type="slidenum">
              <a:rPr lang="en-US" smtClean="0"/>
              <a:t>‹#›</a:t>
            </a:fld>
            <a:endParaRPr lang="en-US"/>
          </a:p>
        </p:txBody>
      </p:sp>
    </p:spTree>
    <p:extLst>
      <p:ext uri="{BB962C8B-B14F-4D97-AF65-F5344CB8AC3E}">
        <p14:creationId xmlns:p14="http://schemas.microsoft.com/office/powerpoint/2010/main" val="28452455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7E6E83-1B7B-446A-B0B3-3CC05D64ACD2}" type="datetime1">
              <a:rPr lang="en-US" smtClean="0"/>
              <a:t>3/4/2019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405AB7-5ACF-46CB-848E-AC64E09C7113}" type="slidenum">
              <a:rPr lang="en-US" smtClean="0"/>
              <a:t>‹#›</a:t>
            </a:fld>
            <a:endParaRPr lang="en-US"/>
          </a:p>
        </p:txBody>
      </p:sp>
    </p:spTree>
    <p:extLst>
      <p:ext uri="{BB962C8B-B14F-4D97-AF65-F5344CB8AC3E}">
        <p14:creationId xmlns:p14="http://schemas.microsoft.com/office/powerpoint/2010/main" val="22546052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A67906-D7BE-401D-B484-9ADFFF6D4A0C}" type="datetime1">
              <a:rPr lang="en-US" smtClean="0"/>
              <a:t>3/4/2019</a:t>
            </a:fld>
            <a:endParaRPr lang="en-US"/>
          </a:p>
        </p:txBody>
      </p:sp>
      <p:sp>
        <p:nvSpPr>
          <p:cNvPr id="5" name="Footer Placeholder 4"/>
          <p:cNvSpPr>
            <a:spLocks noGrp="1"/>
          </p:cNvSpPr>
          <p:nvPr>
            <p:ph type="ftr" sz="quarter" idx="11"/>
          </p:nvPr>
        </p:nvSpPr>
        <p:spPr/>
        <p:txBody>
          <a:bodyPr/>
          <a:lstStyle/>
          <a:p>
            <a:r>
              <a:rPr lang="en-US"/>
              <a:t>@ Virginia Tech - Department of Computer Science</a:t>
            </a:r>
          </a:p>
        </p:txBody>
      </p:sp>
      <p:sp>
        <p:nvSpPr>
          <p:cNvPr id="6" name="Slide Number Placeholder 5"/>
          <p:cNvSpPr>
            <a:spLocks noGrp="1"/>
          </p:cNvSpPr>
          <p:nvPr>
            <p:ph type="sldNum" sz="quarter" idx="12"/>
          </p:nvPr>
        </p:nvSpPr>
        <p:spPr/>
        <p:txBody>
          <a:bodyPr/>
          <a:lstStyle/>
          <a:p>
            <a:fld id="{A3405AB7-5ACF-46CB-848E-AC64E09C7113}" type="slidenum">
              <a:rPr lang="en-US" smtClean="0"/>
              <a:t>‹#›</a:t>
            </a:fld>
            <a:endParaRPr lang="en-US"/>
          </a:p>
        </p:txBody>
      </p:sp>
    </p:spTree>
    <p:extLst>
      <p:ext uri="{BB962C8B-B14F-4D97-AF65-F5344CB8AC3E}">
        <p14:creationId xmlns:p14="http://schemas.microsoft.com/office/powerpoint/2010/main" val="11805030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838200" y="1825625"/>
            <a:ext cx="10515600" cy="425372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r>
              <a:rPr lang="en-US"/>
              <a:t>2019-03-04</a:t>
            </a:r>
          </a:p>
        </p:txBody>
      </p:sp>
      <p:sp>
        <p:nvSpPr>
          <p:cNvPr id="5" name="Footer Placeholder 4"/>
          <p:cNvSpPr>
            <a:spLocks noGrp="1"/>
          </p:cNvSpPr>
          <p:nvPr>
            <p:ph type="ftr" sz="quarter" idx="11"/>
          </p:nvPr>
        </p:nvSpPr>
        <p:spPr/>
        <p:txBody>
          <a:bodyPr/>
          <a:lstStyle/>
          <a:p>
            <a:r>
              <a:rPr lang="en-US"/>
              <a:t>@ LAK EdViz Workshop</a:t>
            </a:r>
            <a:endParaRPr lang="en-US" dirty="0"/>
          </a:p>
        </p:txBody>
      </p:sp>
      <p:sp>
        <p:nvSpPr>
          <p:cNvPr id="6" name="Slide Number Placeholder 5"/>
          <p:cNvSpPr>
            <a:spLocks noGrp="1"/>
          </p:cNvSpPr>
          <p:nvPr>
            <p:ph type="sldNum" sz="quarter" idx="12"/>
          </p:nvPr>
        </p:nvSpPr>
        <p:spPr/>
        <p:txBody>
          <a:bodyPr/>
          <a:lstStyle/>
          <a:p>
            <a:fld id="{47971AED-85B2-4588-978A-6CF2A5B557E6}" type="slidenum">
              <a:rPr lang="en-US" smtClean="0"/>
              <a:t>‹#›</a:t>
            </a:fld>
            <a:endParaRPr lang="en-US"/>
          </a:p>
        </p:txBody>
      </p:sp>
      <p:sp>
        <p:nvSpPr>
          <p:cNvPr id="11" name="Text Placeholder 10"/>
          <p:cNvSpPr>
            <a:spLocks noGrp="1"/>
          </p:cNvSpPr>
          <p:nvPr>
            <p:ph type="body" sz="quarter" idx="13"/>
          </p:nvPr>
        </p:nvSpPr>
        <p:spPr>
          <a:xfrm>
            <a:off x="838200" y="6079351"/>
            <a:ext cx="10515600" cy="273049"/>
          </a:xfrm>
        </p:spPr>
        <p:txBody>
          <a:bodyPr>
            <a:noAutofit/>
          </a:bodyPr>
          <a:lstStyle>
            <a:lvl1pPr marL="0" indent="0" algn="r">
              <a:buNone/>
              <a:defRPr sz="1600"/>
            </a:lvl1pPr>
          </a:lstStyle>
          <a:p>
            <a:pPr lvl="0"/>
            <a:endParaRPr lang="en-US" dirty="0"/>
          </a:p>
        </p:txBody>
      </p:sp>
    </p:spTree>
    <p:extLst>
      <p:ext uri="{BB962C8B-B14F-4D97-AF65-F5344CB8AC3E}">
        <p14:creationId xmlns:p14="http://schemas.microsoft.com/office/powerpoint/2010/main" val="2814987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no Title">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65125"/>
            <a:ext cx="10515600" cy="571422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r>
              <a:rPr lang="en-US"/>
              <a:t>2019-03-04</a:t>
            </a:r>
          </a:p>
        </p:txBody>
      </p:sp>
      <p:sp>
        <p:nvSpPr>
          <p:cNvPr id="5" name="Footer Placeholder 4"/>
          <p:cNvSpPr>
            <a:spLocks noGrp="1"/>
          </p:cNvSpPr>
          <p:nvPr>
            <p:ph type="ftr" sz="quarter" idx="11"/>
          </p:nvPr>
        </p:nvSpPr>
        <p:spPr/>
        <p:txBody>
          <a:bodyPr/>
          <a:lstStyle/>
          <a:p>
            <a:r>
              <a:rPr lang="en-US"/>
              <a:t>@ LAK EdViz Workshop</a:t>
            </a:r>
            <a:endParaRPr lang="en-US" dirty="0"/>
          </a:p>
        </p:txBody>
      </p:sp>
      <p:sp>
        <p:nvSpPr>
          <p:cNvPr id="6" name="Slide Number Placeholder 5"/>
          <p:cNvSpPr>
            <a:spLocks noGrp="1"/>
          </p:cNvSpPr>
          <p:nvPr>
            <p:ph type="sldNum" sz="quarter" idx="12"/>
          </p:nvPr>
        </p:nvSpPr>
        <p:spPr/>
        <p:txBody>
          <a:bodyPr/>
          <a:lstStyle/>
          <a:p>
            <a:fld id="{47971AED-85B2-4588-978A-6CF2A5B557E6}" type="slidenum">
              <a:rPr lang="en-US" smtClean="0"/>
              <a:t>‹#›</a:t>
            </a:fld>
            <a:endParaRPr lang="en-US"/>
          </a:p>
        </p:txBody>
      </p:sp>
      <p:sp>
        <p:nvSpPr>
          <p:cNvPr id="11" name="Text Placeholder 10"/>
          <p:cNvSpPr>
            <a:spLocks noGrp="1"/>
          </p:cNvSpPr>
          <p:nvPr>
            <p:ph type="body" sz="quarter" idx="13"/>
          </p:nvPr>
        </p:nvSpPr>
        <p:spPr>
          <a:xfrm>
            <a:off x="838200" y="6079351"/>
            <a:ext cx="10515600" cy="273049"/>
          </a:xfrm>
        </p:spPr>
        <p:txBody>
          <a:bodyPr>
            <a:noAutofit/>
          </a:bodyPr>
          <a:lstStyle>
            <a:lvl1pPr marL="0" indent="0" algn="r">
              <a:buNone/>
              <a:defRPr sz="1600"/>
            </a:lvl1pPr>
          </a:lstStyle>
          <a:p>
            <a:pPr lvl="0"/>
            <a:endParaRPr lang="en-US" dirty="0"/>
          </a:p>
        </p:txBody>
      </p:sp>
    </p:spTree>
    <p:extLst>
      <p:ext uri="{BB962C8B-B14F-4D97-AF65-F5344CB8AC3E}">
        <p14:creationId xmlns:p14="http://schemas.microsoft.com/office/powerpoint/2010/main" val="3918781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unch">
    <p:spTree>
      <p:nvGrpSpPr>
        <p:cNvPr id="1" name=""/>
        <p:cNvGrpSpPr/>
        <p:nvPr/>
      </p:nvGrpSpPr>
      <p:grpSpPr>
        <a:xfrm>
          <a:off x="0" y="0"/>
          <a:ext cx="0" cy="0"/>
          <a:chOff x="0" y="0"/>
          <a:chExt cx="0" cy="0"/>
        </a:xfrm>
      </p:grpSpPr>
      <p:sp>
        <p:nvSpPr>
          <p:cNvPr id="2" name="Title 1"/>
          <p:cNvSpPr>
            <a:spLocks noGrp="1"/>
          </p:cNvSpPr>
          <p:nvPr>
            <p:ph type="title"/>
          </p:nvPr>
        </p:nvSpPr>
        <p:spPr>
          <a:xfrm>
            <a:off x="838200" y="1783977"/>
            <a:ext cx="10515600" cy="3290048"/>
          </a:xfrm>
        </p:spPr>
        <p:txBody>
          <a:bodyPr/>
          <a:lstStyle>
            <a:lvl1pPr algn="ctr">
              <a:defRPr/>
            </a:lvl1pPr>
          </a:lstStyle>
          <a:p>
            <a:r>
              <a:rPr lang="en-US" dirty="0"/>
              <a:t>Click to edit Master title style</a:t>
            </a:r>
          </a:p>
        </p:txBody>
      </p:sp>
      <p:sp>
        <p:nvSpPr>
          <p:cNvPr id="4" name="Date Placeholder 3"/>
          <p:cNvSpPr>
            <a:spLocks noGrp="1"/>
          </p:cNvSpPr>
          <p:nvPr>
            <p:ph type="dt" sz="half" idx="10"/>
          </p:nvPr>
        </p:nvSpPr>
        <p:spPr/>
        <p:txBody>
          <a:bodyPr/>
          <a:lstStyle/>
          <a:p>
            <a:r>
              <a:rPr lang="en-US"/>
              <a:t>2019-03-04</a:t>
            </a:r>
          </a:p>
        </p:txBody>
      </p:sp>
      <p:sp>
        <p:nvSpPr>
          <p:cNvPr id="5" name="Footer Placeholder 4"/>
          <p:cNvSpPr>
            <a:spLocks noGrp="1"/>
          </p:cNvSpPr>
          <p:nvPr>
            <p:ph type="ftr" sz="quarter" idx="11"/>
          </p:nvPr>
        </p:nvSpPr>
        <p:spPr/>
        <p:txBody>
          <a:bodyPr/>
          <a:lstStyle/>
          <a:p>
            <a:r>
              <a:rPr lang="en-US"/>
              <a:t>@ LAK EdViz Workshop</a:t>
            </a:r>
            <a:endParaRPr lang="en-US" dirty="0"/>
          </a:p>
        </p:txBody>
      </p:sp>
      <p:sp>
        <p:nvSpPr>
          <p:cNvPr id="6" name="Slide Number Placeholder 5"/>
          <p:cNvSpPr>
            <a:spLocks noGrp="1"/>
          </p:cNvSpPr>
          <p:nvPr>
            <p:ph type="sldNum" sz="quarter" idx="12"/>
          </p:nvPr>
        </p:nvSpPr>
        <p:spPr/>
        <p:txBody>
          <a:bodyPr/>
          <a:lstStyle/>
          <a:p>
            <a:fld id="{47971AED-85B2-4588-978A-6CF2A5B557E6}" type="slidenum">
              <a:rPr lang="en-US" smtClean="0"/>
              <a:t>‹#›</a:t>
            </a:fld>
            <a:endParaRPr lang="en-US"/>
          </a:p>
        </p:txBody>
      </p:sp>
      <p:sp>
        <p:nvSpPr>
          <p:cNvPr id="11" name="Text Placeholder 10"/>
          <p:cNvSpPr>
            <a:spLocks noGrp="1"/>
          </p:cNvSpPr>
          <p:nvPr>
            <p:ph type="body" sz="quarter" idx="13"/>
          </p:nvPr>
        </p:nvSpPr>
        <p:spPr>
          <a:xfrm>
            <a:off x="838200" y="6079351"/>
            <a:ext cx="10515600" cy="273049"/>
          </a:xfrm>
        </p:spPr>
        <p:txBody>
          <a:bodyPr>
            <a:noAutofit/>
          </a:bodyPr>
          <a:lstStyle>
            <a:lvl1pPr marL="0" indent="0" algn="r">
              <a:buNone/>
              <a:defRPr sz="1600"/>
            </a:lvl1pPr>
          </a:lstStyle>
          <a:p>
            <a:pPr lvl="0"/>
            <a:endParaRPr lang="en-US" dirty="0"/>
          </a:p>
        </p:txBody>
      </p:sp>
    </p:spTree>
    <p:extLst>
      <p:ext uri="{BB962C8B-B14F-4D97-AF65-F5344CB8AC3E}">
        <p14:creationId xmlns:p14="http://schemas.microsoft.com/office/powerpoint/2010/main" val="2373671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2019-03-04</a:t>
            </a:r>
          </a:p>
        </p:txBody>
      </p:sp>
      <p:sp>
        <p:nvSpPr>
          <p:cNvPr id="5" name="Footer Placeholder 4"/>
          <p:cNvSpPr>
            <a:spLocks noGrp="1"/>
          </p:cNvSpPr>
          <p:nvPr>
            <p:ph type="ftr" sz="quarter" idx="11"/>
          </p:nvPr>
        </p:nvSpPr>
        <p:spPr/>
        <p:txBody>
          <a:bodyPr/>
          <a:lstStyle/>
          <a:p>
            <a:r>
              <a:rPr lang="en-US"/>
              <a:t>@ LAK EdViz Workshop</a:t>
            </a:r>
          </a:p>
        </p:txBody>
      </p:sp>
      <p:sp>
        <p:nvSpPr>
          <p:cNvPr id="6" name="Slide Number Placeholder 5"/>
          <p:cNvSpPr>
            <a:spLocks noGrp="1"/>
          </p:cNvSpPr>
          <p:nvPr>
            <p:ph type="sldNum" sz="quarter" idx="12"/>
          </p:nvPr>
        </p:nvSpPr>
        <p:spPr/>
        <p:txBody>
          <a:bodyPr/>
          <a:lstStyle/>
          <a:p>
            <a:fld id="{47971AED-85B2-4588-978A-6CF2A5B557E6}" type="slidenum">
              <a:rPr lang="en-US" smtClean="0"/>
              <a:t>‹#›</a:t>
            </a:fld>
            <a:endParaRPr lang="en-US"/>
          </a:p>
        </p:txBody>
      </p:sp>
    </p:spTree>
    <p:extLst>
      <p:ext uri="{BB962C8B-B14F-4D97-AF65-F5344CB8AC3E}">
        <p14:creationId xmlns:p14="http://schemas.microsoft.com/office/powerpoint/2010/main" val="706701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25372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25372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2019-03-04</a:t>
            </a:r>
          </a:p>
        </p:txBody>
      </p:sp>
      <p:sp>
        <p:nvSpPr>
          <p:cNvPr id="6" name="Footer Placeholder 5"/>
          <p:cNvSpPr>
            <a:spLocks noGrp="1"/>
          </p:cNvSpPr>
          <p:nvPr>
            <p:ph type="ftr" sz="quarter" idx="11"/>
          </p:nvPr>
        </p:nvSpPr>
        <p:spPr/>
        <p:txBody>
          <a:bodyPr/>
          <a:lstStyle/>
          <a:p>
            <a:r>
              <a:rPr lang="en-US"/>
              <a:t>@ LAK EdViz Workshop</a:t>
            </a:r>
          </a:p>
        </p:txBody>
      </p:sp>
      <p:sp>
        <p:nvSpPr>
          <p:cNvPr id="7" name="Slide Number Placeholder 6"/>
          <p:cNvSpPr>
            <a:spLocks noGrp="1"/>
          </p:cNvSpPr>
          <p:nvPr>
            <p:ph type="sldNum" sz="quarter" idx="12"/>
          </p:nvPr>
        </p:nvSpPr>
        <p:spPr/>
        <p:txBody>
          <a:bodyPr/>
          <a:lstStyle/>
          <a:p>
            <a:fld id="{47971AED-85B2-4588-978A-6CF2A5B557E6}" type="slidenum">
              <a:rPr lang="en-US" smtClean="0"/>
              <a:t>‹#›</a:t>
            </a:fld>
            <a:endParaRPr lang="en-US"/>
          </a:p>
        </p:txBody>
      </p:sp>
      <p:sp>
        <p:nvSpPr>
          <p:cNvPr id="9" name="Text Placeholder 10"/>
          <p:cNvSpPr>
            <a:spLocks noGrp="1"/>
          </p:cNvSpPr>
          <p:nvPr>
            <p:ph type="body" sz="quarter" idx="13"/>
          </p:nvPr>
        </p:nvSpPr>
        <p:spPr>
          <a:xfrm>
            <a:off x="838200" y="6079351"/>
            <a:ext cx="10515600" cy="273049"/>
          </a:xfrm>
        </p:spPr>
        <p:txBody>
          <a:bodyPr>
            <a:noAutofit/>
          </a:bodyPr>
          <a:lstStyle>
            <a:lvl1pPr marL="0" indent="0" algn="r">
              <a:buNone/>
              <a:defRPr sz="1600"/>
            </a:lvl1pPr>
          </a:lstStyle>
          <a:p>
            <a:pPr lvl="0"/>
            <a:endParaRPr lang="en-US" dirty="0"/>
          </a:p>
        </p:txBody>
      </p:sp>
    </p:spTree>
    <p:extLst>
      <p:ext uri="{BB962C8B-B14F-4D97-AF65-F5344CB8AC3E}">
        <p14:creationId xmlns:p14="http://schemas.microsoft.com/office/powerpoint/2010/main" val="3059758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5742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5742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2019-03-04</a:t>
            </a:r>
          </a:p>
        </p:txBody>
      </p:sp>
      <p:sp>
        <p:nvSpPr>
          <p:cNvPr id="8" name="Footer Placeholder 7"/>
          <p:cNvSpPr>
            <a:spLocks noGrp="1"/>
          </p:cNvSpPr>
          <p:nvPr>
            <p:ph type="ftr" sz="quarter" idx="11"/>
          </p:nvPr>
        </p:nvSpPr>
        <p:spPr/>
        <p:txBody>
          <a:bodyPr/>
          <a:lstStyle/>
          <a:p>
            <a:r>
              <a:rPr lang="en-US"/>
              <a:t>@ LAK EdViz Workshop</a:t>
            </a:r>
          </a:p>
        </p:txBody>
      </p:sp>
      <p:sp>
        <p:nvSpPr>
          <p:cNvPr id="9" name="Slide Number Placeholder 8"/>
          <p:cNvSpPr>
            <a:spLocks noGrp="1"/>
          </p:cNvSpPr>
          <p:nvPr>
            <p:ph type="sldNum" sz="quarter" idx="12"/>
          </p:nvPr>
        </p:nvSpPr>
        <p:spPr/>
        <p:txBody>
          <a:bodyPr/>
          <a:lstStyle/>
          <a:p>
            <a:fld id="{47971AED-85B2-4588-978A-6CF2A5B557E6}" type="slidenum">
              <a:rPr lang="en-US" smtClean="0"/>
              <a:t>‹#›</a:t>
            </a:fld>
            <a:endParaRPr lang="en-US"/>
          </a:p>
        </p:txBody>
      </p:sp>
      <p:sp>
        <p:nvSpPr>
          <p:cNvPr id="11" name="Text Placeholder 10"/>
          <p:cNvSpPr>
            <a:spLocks noGrp="1"/>
          </p:cNvSpPr>
          <p:nvPr>
            <p:ph type="body" sz="quarter" idx="13"/>
          </p:nvPr>
        </p:nvSpPr>
        <p:spPr>
          <a:xfrm>
            <a:off x="838200" y="6079351"/>
            <a:ext cx="10515600" cy="273049"/>
          </a:xfrm>
        </p:spPr>
        <p:txBody>
          <a:bodyPr>
            <a:noAutofit/>
          </a:bodyPr>
          <a:lstStyle>
            <a:lvl1pPr marL="0" indent="0" algn="r">
              <a:buNone/>
              <a:defRPr sz="1600"/>
            </a:lvl1pPr>
          </a:lstStyle>
          <a:p>
            <a:pPr lvl="0"/>
            <a:endParaRPr lang="en-US" dirty="0"/>
          </a:p>
        </p:txBody>
      </p:sp>
    </p:spTree>
    <p:extLst>
      <p:ext uri="{BB962C8B-B14F-4D97-AF65-F5344CB8AC3E}">
        <p14:creationId xmlns:p14="http://schemas.microsoft.com/office/powerpoint/2010/main" val="3244632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2019-03-04</a:t>
            </a:r>
          </a:p>
        </p:txBody>
      </p:sp>
      <p:sp>
        <p:nvSpPr>
          <p:cNvPr id="4" name="Footer Placeholder 3"/>
          <p:cNvSpPr>
            <a:spLocks noGrp="1"/>
          </p:cNvSpPr>
          <p:nvPr>
            <p:ph type="ftr" sz="quarter" idx="11"/>
          </p:nvPr>
        </p:nvSpPr>
        <p:spPr/>
        <p:txBody>
          <a:bodyPr/>
          <a:lstStyle/>
          <a:p>
            <a:r>
              <a:rPr lang="en-US"/>
              <a:t>@ LAK EdViz Workshop</a:t>
            </a:r>
          </a:p>
        </p:txBody>
      </p:sp>
      <p:sp>
        <p:nvSpPr>
          <p:cNvPr id="5" name="Slide Number Placeholder 4"/>
          <p:cNvSpPr>
            <a:spLocks noGrp="1"/>
          </p:cNvSpPr>
          <p:nvPr>
            <p:ph type="sldNum" sz="quarter" idx="12"/>
          </p:nvPr>
        </p:nvSpPr>
        <p:spPr/>
        <p:txBody>
          <a:bodyPr/>
          <a:lstStyle/>
          <a:p>
            <a:fld id="{47971AED-85B2-4588-978A-6CF2A5B557E6}" type="slidenum">
              <a:rPr lang="en-US" smtClean="0"/>
              <a:t>‹#›</a:t>
            </a:fld>
            <a:endParaRPr lang="en-US"/>
          </a:p>
        </p:txBody>
      </p:sp>
      <p:sp>
        <p:nvSpPr>
          <p:cNvPr id="7" name="Text Placeholder 10"/>
          <p:cNvSpPr>
            <a:spLocks noGrp="1"/>
          </p:cNvSpPr>
          <p:nvPr>
            <p:ph type="body" sz="quarter" idx="13"/>
          </p:nvPr>
        </p:nvSpPr>
        <p:spPr>
          <a:xfrm>
            <a:off x="838200" y="6079351"/>
            <a:ext cx="10515600" cy="273049"/>
          </a:xfrm>
        </p:spPr>
        <p:txBody>
          <a:bodyPr>
            <a:noAutofit/>
          </a:bodyPr>
          <a:lstStyle>
            <a:lvl1pPr marL="0" indent="0" algn="r">
              <a:buNone/>
              <a:defRPr sz="1600"/>
            </a:lvl1pPr>
          </a:lstStyle>
          <a:p>
            <a:pPr lvl="0"/>
            <a:endParaRPr lang="en-US" dirty="0"/>
          </a:p>
        </p:txBody>
      </p:sp>
    </p:spTree>
    <p:extLst>
      <p:ext uri="{BB962C8B-B14F-4D97-AF65-F5344CB8AC3E}">
        <p14:creationId xmlns:p14="http://schemas.microsoft.com/office/powerpoint/2010/main" val="2453180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2019-03-04</a:t>
            </a:r>
          </a:p>
        </p:txBody>
      </p:sp>
      <p:sp>
        <p:nvSpPr>
          <p:cNvPr id="3" name="Footer Placeholder 2"/>
          <p:cNvSpPr>
            <a:spLocks noGrp="1"/>
          </p:cNvSpPr>
          <p:nvPr>
            <p:ph type="ftr" sz="quarter" idx="11"/>
          </p:nvPr>
        </p:nvSpPr>
        <p:spPr/>
        <p:txBody>
          <a:bodyPr/>
          <a:lstStyle/>
          <a:p>
            <a:r>
              <a:rPr lang="en-US"/>
              <a:t>@ LAK EdViz Workshop</a:t>
            </a:r>
          </a:p>
        </p:txBody>
      </p:sp>
      <p:sp>
        <p:nvSpPr>
          <p:cNvPr id="4" name="Slide Number Placeholder 3"/>
          <p:cNvSpPr>
            <a:spLocks noGrp="1"/>
          </p:cNvSpPr>
          <p:nvPr>
            <p:ph type="sldNum" sz="quarter" idx="12"/>
          </p:nvPr>
        </p:nvSpPr>
        <p:spPr/>
        <p:txBody>
          <a:bodyPr/>
          <a:lstStyle/>
          <a:p>
            <a:fld id="{47971AED-85B2-4588-978A-6CF2A5B557E6}" type="slidenum">
              <a:rPr lang="en-US" smtClean="0"/>
              <a:t>‹#›</a:t>
            </a:fld>
            <a:endParaRPr lang="en-US"/>
          </a:p>
        </p:txBody>
      </p:sp>
      <p:sp>
        <p:nvSpPr>
          <p:cNvPr id="6" name="Text Placeholder 10"/>
          <p:cNvSpPr>
            <a:spLocks noGrp="1"/>
          </p:cNvSpPr>
          <p:nvPr>
            <p:ph type="body" sz="quarter" idx="13"/>
          </p:nvPr>
        </p:nvSpPr>
        <p:spPr>
          <a:xfrm>
            <a:off x="838200" y="6079351"/>
            <a:ext cx="10515600" cy="273049"/>
          </a:xfrm>
        </p:spPr>
        <p:txBody>
          <a:bodyPr>
            <a:noAutofit/>
          </a:bodyPr>
          <a:lstStyle>
            <a:lvl1pPr marL="0" indent="0" algn="r">
              <a:buNone/>
              <a:defRPr sz="1600"/>
            </a:lvl1pPr>
          </a:lstStyle>
          <a:p>
            <a:pPr lvl="0"/>
            <a:endParaRPr lang="en-US" dirty="0"/>
          </a:p>
        </p:txBody>
      </p:sp>
    </p:spTree>
    <p:extLst>
      <p:ext uri="{BB962C8B-B14F-4D97-AF65-F5344CB8AC3E}">
        <p14:creationId xmlns:p14="http://schemas.microsoft.com/office/powerpoint/2010/main" val="425631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2019-03-04</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LAK EdViz Workshop</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971AED-85B2-4588-978A-6CF2A5B557E6}" type="slidenum">
              <a:rPr lang="en-US" smtClean="0"/>
              <a:t>‹#›</a:t>
            </a:fld>
            <a:endParaRPr lang="en-US" dirty="0"/>
          </a:p>
        </p:txBody>
      </p:sp>
    </p:spTree>
    <p:extLst>
      <p:ext uri="{BB962C8B-B14F-4D97-AF65-F5344CB8AC3E}">
        <p14:creationId xmlns:p14="http://schemas.microsoft.com/office/powerpoint/2010/main" val="40162746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96" r:id="rId3"/>
    <p:sldLayoutId id="2147483695" r:id="rId4"/>
    <p:sldLayoutId id="2147483651" r:id="rId5"/>
    <p:sldLayoutId id="2147483652" r:id="rId6"/>
    <p:sldLayoutId id="2147483653" r:id="rId7"/>
    <p:sldLayoutId id="2147483654" r:id="rId8"/>
    <p:sldLayoutId id="2147483655" r:id="rId9"/>
    <p:sldLayoutId id="2147483656" r:id="rId10"/>
    <p:sldLayoutId id="2147483657" r:id="rId11"/>
    <p:sldLayoutId id="2147483663" r:id="rId12"/>
    <p:sldLayoutId id="2147483667" r:id="rId13"/>
    <p:sldLayoutId id="2147483672" r:id="rId14"/>
    <p:sldLayoutId id="2147483693" r:id="rId15"/>
    <p:sldLayoutId id="2147483694" r:id="rId16"/>
    <p:sldLayoutId id="2147483697" r:id="rId17"/>
    <p:sldLayoutId id="2147483698" r:id="rId18"/>
    <p:sldLayoutId id="2147483699" r:id="rId19"/>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18.jpg"/><Relationship Id="rId13" Type="http://schemas.openxmlformats.org/officeDocument/2006/relationships/image" Target="../media/image23.jpg"/><Relationship Id="rId3" Type="http://schemas.openxmlformats.org/officeDocument/2006/relationships/image" Target="../media/image13.jpg"/><Relationship Id="rId7" Type="http://schemas.openxmlformats.org/officeDocument/2006/relationships/image" Target="../media/image17.jpg"/><Relationship Id="rId12" Type="http://schemas.openxmlformats.org/officeDocument/2006/relationships/image" Target="../media/image22.jp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6.jpg"/><Relationship Id="rId11" Type="http://schemas.openxmlformats.org/officeDocument/2006/relationships/image" Target="../media/image21.jpg"/><Relationship Id="rId5" Type="http://schemas.openxmlformats.org/officeDocument/2006/relationships/image" Target="../media/image15.jpg"/><Relationship Id="rId10" Type="http://schemas.openxmlformats.org/officeDocument/2006/relationships/image" Target="../media/image20.jpg"/><Relationship Id="rId4" Type="http://schemas.openxmlformats.org/officeDocument/2006/relationships/image" Target="../media/image14.jpg"/><Relationship Id="rId9" Type="http://schemas.openxmlformats.org/officeDocument/2006/relationships/image" Target="../media/image19.jpg"/><Relationship Id="rId14"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924027"/>
            <a:ext cx="9144000" cy="2387600"/>
          </a:xfrm>
        </p:spPr>
        <p:txBody>
          <a:bodyPr anchor="ctr">
            <a:normAutofit/>
          </a:bodyPr>
          <a:lstStyle/>
          <a:p>
            <a:pPr algn="l"/>
            <a:r>
              <a:rPr lang="en-US" sz="4000" dirty="0"/>
              <a:t>Visualizing the Solution Space of Educational Games using TRESTLE</a:t>
            </a:r>
          </a:p>
        </p:txBody>
      </p:sp>
      <p:sp>
        <p:nvSpPr>
          <p:cNvPr id="3" name="Subtitle 2"/>
          <p:cNvSpPr>
            <a:spLocks noGrp="1"/>
          </p:cNvSpPr>
          <p:nvPr>
            <p:ph type="subTitle" idx="1"/>
          </p:nvPr>
        </p:nvSpPr>
        <p:spPr>
          <a:xfrm>
            <a:off x="1524000" y="4403702"/>
            <a:ext cx="9144000" cy="1655762"/>
          </a:xfrm>
        </p:spPr>
        <p:txBody>
          <a:bodyPr/>
          <a:lstStyle/>
          <a:p>
            <a:pPr algn="l">
              <a:spcAft>
                <a:spcPts val="0"/>
              </a:spcAft>
            </a:pPr>
            <a:r>
              <a:rPr lang="en-US" dirty="0"/>
              <a:t>Erik Harpstead</a:t>
            </a:r>
          </a:p>
          <a:p>
            <a:pPr algn="l">
              <a:spcAft>
                <a:spcPts val="0"/>
              </a:spcAft>
            </a:pPr>
            <a:r>
              <a:rPr lang="en-US" sz="1800" dirty="0"/>
              <a:t>Human-Computer Interaction Institute</a:t>
            </a:r>
          </a:p>
          <a:p>
            <a:pPr algn="l">
              <a:spcAft>
                <a:spcPts val="0"/>
              </a:spcAft>
            </a:pPr>
            <a:r>
              <a:rPr lang="en-US" sz="1800" dirty="0"/>
              <a:t>Carnegie Mellon University</a:t>
            </a:r>
          </a:p>
        </p:txBody>
      </p:sp>
      <p:pic>
        <p:nvPicPr>
          <p:cNvPr id="1026" name="Picture 2" descr="http://www.hcii.cmu.edu/sites/all/themes/custom/zen_hcii/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3699" y="4769709"/>
            <a:ext cx="3120101" cy="1586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2898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 Player Solutions</a:t>
            </a:r>
          </a:p>
        </p:txBody>
      </p:sp>
      <p:sp>
        <p:nvSpPr>
          <p:cNvPr id="3" name="Content Placeholder 2"/>
          <p:cNvSpPr>
            <a:spLocks noGrp="1"/>
          </p:cNvSpPr>
          <p:nvPr>
            <p:ph idx="1"/>
          </p:nvPr>
        </p:nvSpPr>
        <p:spPr/>
        <p:txBody>
          <a:bodyPr/>
          <a:lstStyle/>
          <a:p>
            <a:pPr indent="0">
              <a:buNone/>
            </a:pPr>
            <a:r>
              <a:rPr lang="en-US" dirty="0"/>
              <a:t>Creating clusters of player solutions based on common properties or approaches to characterize solution space</a:t>
            </a:r>
          </a:p>
          <a:p>
            <a:pPr indent="0">
              <a:buNone/>
            </a:pPr>
            <a:r>
              <a:rPr lang="en-US" dirty="0"/>
              <a:t>Visualizing the clusters to designers for inspection of patterns</a:t>
            </a:r>
          </a:p>
        </p:txBody>
      </p:sp>
      <p:sp>
        <p:nvSpPr>
          <p:cNvPr id="4" name="Date Placeholder 3"/>
          <p:cNvSpPr>
            <a:spLocks noGrp="1"/>
          </p:cNvSpPr>
          <p:nvPr>
            <p:ph type="dt" sz="half" idx="10"/>
          </p:nvPr>
        </p:nvSpPr>
        <p:spPr/>
        <p:txBody>
          <a:bodyPr/>
          <a:lstStyle/>
          <a:p>
            <a:r>
              <a:rPr lang="en-US"/>
              <a:t>2019-03-04</a:t>
            </a:r>
          </a:p>
        </p:txBody>
      </p:sp>
      <p:sp>
        <p:nvSpPr>
          <p:cNvPr id="5" name="Footer Placeholder 4"/>
          <p:cNvSpPr>
            <a:spLocks noGrp="1"/>
          </p:cNvSpPr>
          <p:nvPr>
            <p:ph type="ftr" sz="quarter" idx="11"/>
          </p:nvPr>
        </p:nvSpPr>
        <p:spPr/>
        <p:txBody>
          <a:bodyPr/>
          <a:lstStyle/>
          <a:p>
            <a:r>
              <a:rPr lang="en-US"/>
              <a:t>@ LAK EdViz Workshop</a:t>
            </a:r>
            <a:endParaRPr lang="en-US" dirty="0"/>
          </a:p>
        </p:txBody>
      </p:sp>
      <p:sp>
        <p:nvSpPr>
          <p:cNvPr id="6" name="Slide Number Placeholder 5"/>
          <p:cNvSpPr>
            <a:spLocks noGrp="1"/>
          </p:cNvSpPr>
          <p:nvPr>
            <p:ph type="sldNum" sz="quarter" idx="12"/>
          </p:nvPr>
        </p:nvSpPr>
        <p:spPr/>
        <p:txBody>
          <a:bodyPr/>
          <a:lstStyle/>
          <a:p>
            <a:fld id="{47971AED-85B2-4588-978A-6CF2A5B557E6}" type="slidenum">
              <a:rPr lang="en-US" smtClean="0"/>
              <a:t>10</a:t>
            </a:fld>
            <a:endParaRPr lang="en-US"/>
          </a:p>
        </p:txBody>
      </p:sp>
    </p:spTree>
    <p:extLst>
      <p:ext uri="{BB962C8B-B14F-4D97-AF65-F5344CB8AC3E}">
        <p14:creationId xmlns:p14="http://schemas.microsoft.com/office/powerpoint/2010/main" val="875517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Conceptual Feature Extraction (CFE)</a:t>
            </a:r>
          </a:p>
        </p:txBody>
      </p:sp>
      <p:sp>
        <p:nvSpPr>
          <p:cNvPr id="23" name="Content Placeholder 22"/>
          <p:cNvSpPr>
            <a:spLocks noGrp="1"/>
          </p:cNvSpPr>
          <p:nvPr>
            <p:ph idx="1"/>
          </p:nvPr>
        </p:nvSpPr>
        <p:spPr/>
        <p:txBody>
          <a:bodyPr/>
          <a:lstStyle/>
          <a:p>
            <a:pPr indent="0">
              <a:buNone/>
            </a:pPr>
            <a:r>
              <a:rPr lang="en-US" dirty="0"/>
              <a:t>A grammar induction process for describing game states in terms of common structural features</a:t>
            </a:r>
          </a:p>
        </p:txBody>
      </p:sp>
      <p:sp>
        <p:nvSpPr>
          <p:cNvPr id="4" name="Slide Number Placeholder 3"/>
          <p:cNvSpPr>
            <a:spLocks noGrp="1"/>
          </p:cNvSpPr>
          <p:nvPr>
            <p:ph type="sldNum" sz="quarter" idx="12"/>
          </p:nvPr>
        </p:nvSpPr>
        <p:spPr/>
        <p:txBody>
          <a:bodyPr/>
          <a:lstStyle/>
          <a:p>
            <a:fld id="{86CB4B4D-7CA3-9044-876B-883B54F8677D}" type="slidenum">
              <a:rPr lang="en-US" smtClean="0"/>
              <a:t>11</a:t>
            </a:fld>
            <a:endParaRPr lang="en-US"/>
          </a:p>
        </p:txBody>
      </p:sp>
      <p:sp>
        <p:nvSpPr>
          <p:cNvPr id="24" name="Text Placeholder 23"/>
          <p:cNvSpPr>
            <a:spLocks noGrp="1"/>
          </p:cNvSpPr>
          <p:nvPr>
            <p:ph type="body" sz="quarter" idx="13"/>
          </p:nvPr>
        </p:nvSpPr>
        <p:spPr/>
        <p:txBody>
          <a:bodyPr/>
          <a:lstStyle/>
          <a:p>
            <a:r>
              <a:rPr lang="en-US" dirty="0"/>
              <a:t>[</a:t>
            </a:r>
            <a:r>
              <a:rPr lang="en-US" b="1" dirty="0"/>
              <a:t>Harpstead,</a:t>
            </a:r>
            <a:r>
              <a:rPr lang="en-US" dirty="0"/>
              <a:t> </a:t>
            </a:r>
            <a:r>
              <a:rPr lang="en-US" i="1" dirty="0"/>
              <a:t>et al., </a:t>
            </a:r>
            <a:r>
              <a:rPr lang="en-US" dirty="0"/>
              <a:t>2013]</a:t>
            </a:r>
          </a:p>
        </p:txBody>
      </p:sp>
      <p:pic>
        <p:nvPicPr>
          <p:cNvPr id="7" name="Picture 3" descr="C:\Users\eharpste\Documents\~Publications\2013\2013 EdBag -- NA\sample-tow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520" y="3725705"/>
            <a:ext cx="1239520" cy="12395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eharpste\Documents\~Publications\2013\2013 EdBag -- NA\grid-exampl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1160" y="3477438"/>
            <a:ext cx="1630680" cy="173605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eharpste\Dropbox\RBScreenShots\edm-diagrams\parse-example-lettered.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2604" t="-4245" r="38327" b="9914"/>
          <a:stretch/>
        </p:blipFill>
        <p:spPr bwMode="auto">
          <a:xfrm>
            <a:off x="7851787" y="3273372"/>
            <a:ext cx="1676400" cy="211601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4902960" y="3252566"/>
            <a:ext cx="2007707" cy="2029944"/>
            <a:chOff x="2209800" y="1455063"/>
            <a:chExt cx="3810000" cy="4147967"/>
          </a:xfrm>
        </p:grpSpPr>
        <p:sp>
          <p:nvSpPr>
            <p:cNvPr id="11" name="TextBox 10"/>
            <p:cNvSpPr txBox="1"/>
            <p:nvPr/>
          </p:nvSpPr>
          <p:spPr>
            <a:xfrm>
              <a:off x="2209800" y="2362199"/>
              <a:ext cx="3810000" cy="438047"/>
            </a:xfrm>
            <a:prstGeom prst="rect">
              <a:avLst/>
            </a:prstGeom>
            <a:noFill/>
          </p:spPr>
          <p:txBody>
            <a:bodyPr wrap="square" rtlCol="0">
              <a:spAutoFit/>
            </a:bodyPr>
            <a:lstStyle/>
            <a:p>
              <a:pPr marL="0" lvl="1" algn="ctr"/>
              <a:r>
                <a:rPr lang="en-US" sz="900" i="1" dirty="0"/>
                <a:t>NT</a:t>
              </a:r>
              <a:r>
                <a:rPr lang="en-US" sz="900" dirty="0"/>
                <a:t> </a:t>
              </a:r>
              <a:r>
                <a:rPr lang="en-US" sz="900" dirty="0">
                  <a:sym typeface="Wingdings"/>
                </a:rPr>
                <a:t></a:t>
              </a:r>
              <a:r>
                <a:rPr lang="en-US" sz="900" i="1" dirty="0"/>
                <a:t> BOTTOM    TOP </a:t>
              </a:r>
              <a:r>
                <a:rPr lang="en-US" sz="900" dirty="0"/>
                <a:t> [</a:t>
              </a:r>
              <a:r>
                <a:rPr lang="en-US" sz="900" i="1" dirty="0"/>
                <a:t>vertical</a:t>
              </a:r>
              <a:r>
                <a:rPr lang="en-US" sz="900" dirty="0"/>
                <a:t>]</a:t>
              </a:r>
            </a:p>
          </p:txBody>
        </p:sp>
        <p:sp>
          <p:nvSpPr>
            <p:cNvPr id="12" name="TextBox 11"/>
            <p:cNvSpPr txBox="1"/>
            <p:nvPr/>
          </p:nvSpPr>
          <p:spPr>
            <a:xfrm>
              <a:off x="2253652" y="3733800"/>
              <a:ext cx="3733800" cy="438047"/>
            </a:xfrm>
            <a:prstGeom prst="rect">
              <a:avLst/>
            </a:prstGeom>
            <a:noFill/>
          </p:spPr>
          <p:txBody>
            <a:bodyPr wrap="square" rtlCol="0">
              <a:spAutoFit/>
            </a:bodyPr>
            <a:lstStyle/>
            <a:p>
              <a:pPr marL="0" lvl="1" algn="ctr"/>
              <a:r>
                <a:rPr lang="en-US" sz="900" i="1" dirty="0"/>
                <a:t>NT</a:t>
              </a:r>
              <a:r>
                <a:rPr lang="en-US" sz="900" dirty="0"/>
                <a:t> </a:t>
              </a:r>
              <a:r>
                <a:rPr lang="en-US" sz="900" dirty="0">
                  <a:sym typeface="Wingdings"/>
                </a:rPr>
                <a:t></a:t>
              </a:r>
              <a:r>
                <a:rPr lang="en-US" sz="900" i="1" dirty="0"/>
                <a:t> LEFT    RIGHT</a:t>
              </a:r>
              <a:r>
                <a:rPr lang="en-US" sz="900" dirty="0"/>
                <a:t>  [</a:t>
              </a:r>
              <a:r>
                <a:rPr lang="en-US" sz="900" i="1" dirty="0"/>
                <a:t>horizontal</a:t>
              </a:r>
              <a:r>
                <a:rPr lang="en-US" sz="900" dirty="0"/>
                <a:t>]</a:t>
              </a:r>
            </a:p>
          </p:txBody>
        </p:sp>
        <p:sp>
          <p:nvSpPr>
            <p:cNvPr id="13" name="TextBox 12"/>
            <p:cNvSpPr txBox="1"/>
            <p:nvPr/>
          </p:nvSpPr>
          <p:spPr>
            <a:xfrm>
              <a:off x="2367951" y="5164983"/>
              <a:ext cx="3505199" cy="438047"/>
            </a:xfrm>
            <a:prstGeom prst="rect">
              <a:avLst/>
            </a:prstGeom>
            <a:noFill/>
          </p:spPr>
          <p:txBody>
            <a:bodyPr wrap="square" rtlCol="0">
              <a:spAutoFit/>
            </a:bodyPr>
            <a:lstStyle/>
            <a:p>
              <a:pPr marL="0" lvl="1" algn="ctr"/>
              <a:r>
                <a:rPr lang="en-US" sz="900" i="1" dirty="0"/>
                <a:t>NT</a:t>
              </a:r>
              <a:r>
                <a:rPr lang="en-US" sz="900" dirty="0"/>
                <a:t> </a:t>
              </a:r>
              <a:r>
                <a:rPr lang="en-US" sz="900" dirty="0">
                  <a:sym typeface="Wingdings"/>
                </a:rPr>
                <a:t></a:t>
              </a:r>
              <a:r>
                <a:rPr lang="en-US" sz="900" dirty="0"/>
                <a:t> </a:t>
              </a:r>
              <a:r>
                <a:rPr lang="en-US" sz="900" i="1" dirty="0"/>
                <a:t>block </a:t>
              </a:r>
              <a:r>
                <a:rPr lang="en-US" sz="900" dirty="0"/>
                <a:t> [</a:t>
              </a:r>
              <a:r>
                <a:rPr lang="en-US" sz="900" i="1" dirty="0"/>
                <a:t>unary</a:t>
              </a:r>
              <a:r>
                <a:rPr lang="en-US" sz="900" dirty="0"/>
                <a:t>]</a:t>
              </a:r>
            </a:p>
          </p:txBody>
        </p:sp>
        <p:pic>
          <p:nvPicPr>
            <p:cNvPr id="14" name="Picture 3" descr="C:\Users\eharpste\Dropbox\RBScreenShots\edm-diagrams\example of relationship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1123" y="1455063"/>
              <a:ext cx="2447355" cy="3894586"/>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Arrow: Right 2"/>
          <p:cNvSpPr/>
          <p:nvPr/>
        </p:nvSpPr>
        <p:spPr>
          <a:xfrm>
            <a:off x="1540560" y="4068323"/>
            <a:ext cx="640080" cy="5147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p:cNvSpPr/>
          <p:nvPr/>
        </p:nvSpPr>
        <p:spPr>
          <a:xfrm>
            <a:off x="4112360" y="4068323"/>
            <a:ext cx="640080" cy="5147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p:cNvSpPr/>
          <p:nvPr/>
        </p:nvSpPr>
        <p:spPr>
          <a:xfrm>
            <a:off x="7061187" y="4068323"/>
            <a:ext cx="640080" cy="5147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p:cNvSpPr/>
          <p:nvPr/>
        </p:nvSpPr>
        <p:spPr>
          <a:xfrm>
            <a:off x="9678707" y="4068323"/>
            <a:ext cx="640080" cy="5147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0469307" y="4191577"/>
            <a:ext cx="1572176" cy="307777"/>
          </a:xfrm>
          <a:prstGeom prst="rect">
            <a:avLst/>
          </a:prstGeom>
          <a:noFill/>
        </p:spPr>
        <p:txBody>
          <a:bodyPr wrap="square" rtlCol="0">
            <a:spAutoFit/>
          </a:bodyPr>
          <a:lstStyle/>
          <a:p>
            <a:r>
              <a:rPr lang="en-US" sz="1400" dirty="0">
                <a:latin typeface="Consolas" panose="020B0609020204030204" pitchFamily="49" charset="0"/>
                <a:cs typeface="Consolas" panose="020B0609020204030204" pitchFamily="49" charset="0"/>
              </a:rPr>
              <a:t>[1 0 0 1 1 … ]</a:t>
            </a:r>
          </a:p>
        </p:txBody>
      </p:sp>
      <p:sp>
        <p:nvSpPr>
          <p:cNvPr id="19" name="TextBox 18"/>
          <p:cNvSpPr txBox="1"/>
          <p:nvPr/>
        </p:nvSpPr>
        <p:spPr>
          <a:xfrm>
            <a:off x="838200" y="3163054"/>
            <a:ext cx="1706880" cy="369332"/>
          </a:xfrm>
          <a:prstGeom prst="rect">
            <a:avLst/>
          </a:prstGeom>
          <a:noFill/>
        </p:spPr>
        <p:txBody>
          <a:bodyPr wrap="square" rtlCol="0">
            <a:spAutoFit/>
          </a:bodyPr>
          <a:lstStyle/>
          <a:p>
            <a:pPr algn="ctr"/>
            <a:r>
              <a:rPr lang="en-US" dirty="0"/>
              <a:t>Discretization</a:t>
            </a:r>
          </a:p>
        </p:txBody>
      </p:sp>
      <p:sp>
        <p:nvSpPr>
          <p:cNvPr id="20" name="TextBox 19"/>
          <p:cNvSpPr txBox="1"/>
          <p:nvPr/>
        </p:nvSpPr>
        <p:spPr>
          <a:xfrm>
            <a:off x="3215065" y="3024555"/>
            <a:ext cx="2490262" cy="646331"/>
          </a:xfrm>
          <a:prstGeom prst="rect">
            <a:avLst/>
          </a:prstGeom>
          <a:noFill/>
        </p:spPr>
        <p:txBody>
          <a:bodyPr wrap="square" rtlCol="0">
            <a:spAutoFit/>
          </a:bodyPr>
          <a:lstStyle/>
          <a:p>
            <a:pPr algn="ctr"/>
            <a:r>
              <a:rPr lang="en-US" dirty="0"/>
              <a:t>Exhaustive Grammar Generation</a:t>
            </a:r>
          </a:p>
        </p:txBody>
      </p:sp>
      <p:sp>
        <p:nvSpPr>
          <p:cNvPr id="21" name="TextBox 20"/>
          <p:cNvSpPr txBox="1"/>
          <p:nvPr/>
        </p:nvSpPr>
        <p:spPr>
          <a:xfrm>
            <a:off x="6527787" y="3163054"/>
            <a:ext cx="1706880" cy="369332"/>
          </a:xfrm>
          <a:prstGeom prst="rect">
            <a:avLst/>
          </a:prstGeom>
          <a:noFill/>
        </p:spPr>
        <p:txBody>
          <a:bodyPr wrap="square" rtlCol="0">
            <a:spAutoFit/>
          </a:bodyPr>
          <a:lstStyle/>
          <a:p>
            <a:pPr algn="ctr"/>
            <a:r>
              <a:rPr lang="en-US" dirty="0"/>
              <a:t>Parsing</a:t>
            </a:r>
          </a:p>
        </p:txBody>
      </p:sp>
      <p:sp>
        <p:nvSpPr>
          <p:cNvPr id="22" name="TextBox 21"/>
          <p:cNvSpPr txBox="1"/>
          <p:nvPr/>
        </p:nvSpPr>
        <p:spPr>
          <a:xfrm>
            <a:off x="9083847" y="3024555"/>
            <a:ext cx="1706880" cy="646331"/>
          </a:xfrm>
          <a:prstGeom prst="rect">
            <a:avLst/>
          </a:prstGeom>
          <a:noFill/>
        </p:spPr>
        <p:txBody>
          <a:bodyPr wrap="square" rtlCol="0">
            <a:spAutoFit/>
          </a:bodyPr>
          <a:lstStyle/>
          <a:p>
            <a:pPr algn="ctr"/>
            <a:r>
              <a:rPr lang="en-US" dirty="0"/>
              <a:t>Feature Generation</a:t>
            </a:r>
          </a:p>
        </p:txBody>
      </p:sp>
      <p:sp>
        <p:nvSpPr>
          <p:cNvPr id="5" name="Date Placeholder 4"/>
          <p:cNvSpPr>
            <a:spLocks noGrp="1"/>
          </p:cNvSpPr>
          <p:nvPr>
            <p:ph type="dt" sz="half" idx="10"/>
          </p:nvPr>
        </p:nvSpPr>
        <p:spPr/>
        <p:txBody>
          <a:bodyPr/>
          <a:lstStyle/>
          <a:p>
            <a:r>
              <a:rPr lang="en-US"/>
              <a:t>2019-03-04</a:t>
            </a:r>
          </a:p>
        </p:txBody>
      </p:sp>
      <p:sp>
        <p:nvSpPr>
          <p:cNvPr id="6" name="Footer Placeholder 5"/>
          <p:cNvSpPr>
            <a:spLocks noGrp="1"/>
          </p:cNvSpPr>
          <p:nvPr>
            <p:ph type="ftr" sz="quarter" idx="11"/>
          </p:nvPr>
        </p:nvSpPr>
        <p:spPr/>
        <p:txBody>
          <a:bodyPr/>
          <a:lstStyle/>
          <a:p>
            <a:r>
              <a:rPr lang="en-US"/>
              <a:t>@ LAK EdViz Workshop</a:t>
            </a:r>
            <a:endParaRPr lang="en-US" dirty="0"/>
          </a:p>
        </p:txBody>
      </p:sp>
    </p:spTree>
    <p:extLst>
      <p:ext uri="{BB962C8B-B14F-4D97-AF65-F5344CB8AC3E}">
        <p14:creationId xmlns:p14="http://schemas.microsoft.com/office/powerpoint/2010/main" val="28228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16" grpId="0" animBg="1"/>
      <p:bldP spid="17" grpId="0" animBg="1"/>
      <p:bldP spid="18" grpId="0"/>
      <p:bldP spid="19" grpId="0"/>
      <p:bldP spid="20" grpId="0"/>
      <p:bldP spid="21" grpId="0"/>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Does CFE agree with humans?</a:t>
            </a:r>
          </a:p>
        </p:txBody>
      </p:sp>
      <p:sp>
        <p:nvSpPr>
          <p:cNvPr id="6" name="Content Placeholder 5"/>
          <p:cNvSpPr>
            <a:spLocks noGrp="1"/>
          </p:cNvSpPr>
          <p:nvPr>
            <p:ph idx="1"/>
          </p:nvPr>
        </p:nvSpPr>
        <p:spPr/>
        <p:txBody>
          <a:bodyPr/>
          <a:lstStyle/>
          <a:p>
            <a:pPr indent="0">
              <a:buNone/>
            </a:pPr>
            <a:r>
              <a:rPr lang="en-US" dirty="0"/>
              <a:t>Cluster CFE feature vectors using g-means clustering</a:t>
            </a:r>
          </a:p>
          <a:p>
            <a:pPr indent="0">
              <a:buNone/>
            </a:pPr>
            <a:r>
              <a:rPr lang="en-US" dirty="0"/>
              <a:t>Compare the results to groupings created by human assistants using Adjusted Rand index</a:t>
            </a:r>
          </a:p>
          <a:p>
            <a:pPr indent="0">
              <a:buNone/>
            </a:pPr>
            <a:endParaRPr lang="en-US" dirty="0"/>
          </a:p>
        </p:txBody>
      </p:sp>
      <p:sp>
        <p:nvSpPr>
          <p:cNvPr id="4" name="Slide Number Placeholder 3"/>
          <p:cNvSpPr>
            <a:spLocks noGrp="1"/>
          </p:cNvSpPr>
          <p:nvPr>
            <p:ph type="sldNum" sz="quarter" idx="12"/>
          </p:nvPr>
        </p:nvSpPr>
        <p:spPr/>
        <p:txBody>
          <a:bodyPr/>
          <a:lstStyle/>
          <a:p>
            <a:fld id="{86CB4B4D-7CA3-9044-876B-883B54F8677D}" type="slidenum">
              <a:rPr lang="en-US" smtClean="0"/>
              <a:t>12</a:t>
            </a:fld>
            <a:endParaRPr lang="en-US"/>
          </a:p>
        </p:txBody>
      </p:sp>
      <p:sp>
        <p:nvSpPr>
          <p:cNvPr id="3" name="Text Placeholder 2"/>
          <p:cNvSpPr>
            <a:spLocks noGrp="1"/>
          </p:cNvSpPr>
          <p:nvPr>
            <p:ph type="body" sz="quarter" idx="13"/>
          </p:nvPr>
        </p:nvSpPr>
        <p:spPr/>
        <p:txBody>
          <a:bodyPr/>
          <a:lstStyle/>
          <a:p>
            <a:pPr marL="0" indent="0">
              <a:buNone/>
            </a:pP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6407152"/>
              </p:ext>
            </p:extLst>
          </p:nvPr>
        </p:nvGraphicFramePr>
        <p:xfrm>
          <a:off x="3693237" y="3529297"/>
          <a:ext cx="4805527" cy="1478280"/>
        </p:xfrm>
        <a:graphic>
          <a:graphicData uri="http://schemas.openxmlformats.org/drawingml/2006/table">
            <a:tbl>
              <a:tblPr firstRow="1" bandRow="1">
                <a:tableStyleId>{5C22544A-7EE6-4342-B048-85BDC9FD1C3A}</a:tableStyleId>
              </a:tblPr>
              <a:tblGrid>
                <a:gridCol w="1747012">
                  <a:extLst>
                    <a:ext uri="{9D8B030D-6E8A-4147-A177-3AD203B41FA5}">
                      <a16:colId xmlns:a16="http://schemas.microsoft.com/office/drawing/2014/main" val="3905772945"/>
                    </a:ext>
                  </a:extLst>
                </a:gridCol>
                <a:gridCol w="718158">
                  <a:extLst>
                    <a:ext uri="{9D8B030D-6E8A-4147-A177-3AD203B41FA5}">
                      <a16:colId xmlns:a16="http://schemas.microsoft.com/office/drawing/2014/main" val="1632781929"/>
                    </a:ext>
                  </a:extLst>
                </a:gridCol>
                <a:gridCol w="1295718">
                  <a:extLst>
                    <a:ext uri="{9D8B030D-6E8A-4147-A177-3AD203B41FA5}">
                      <a16:colId xmlns:a16="http://schemas.microsoft.com/office/drawing/2014/main" val="3529859110"/>
                    </a:ext>
                  </a:extLst>
                </a:gridCol>
                <a:gridCol w="1044639">
                  <a:extLst>
                    <a:ext uri="{9D8B030D-6E8A-4147-A177-3AD203B41FA5}">
                      <a16:colId xmlns:a16="http://schemas.microsoft.com/office/drawing/2014/main" val="1853608016"/>
                    </a:ext>
                  </a:extLst>
                </a:gridCol>
              </a:tblGrid>
              <a:tr h="0">
                <a:tc>
                  <a:txBody>
                    <a:bodyPr/>
                    <a:lstStyle/>
                    <a:p>
                      <a:r>
                        <a:rPr lang="en-US" dirty="0"/>
                        <a:t>Level</a:t>
                      </a:r>
                    </a:p>
                  </a:txBody>
                  <a:tcPr/>
                </a:tc>
                <a:tc>
                  <a:txBody>
                    <a:bodyPr/>
                    <a:lstStyle/>
                    <a:p>
                      <a:r>
                        <a:rPr lang="en-US" dirty="0"/>
                        <a:t>N</a:t>
                      </a:r>
                    </a:p>
                  </a:txBody>
                  <a:tcPr/>
                </a:tc>
                <a:tc>
                  <a:txBody>
                    <a:bodyPr/>
                    <a:lstStyle/>
                    <a:p>
                      <a:r>
                        <a:rPr lang="en-US" dirty="0"/>
                        <a:t>ARI Mean</a:t>
                      </a:r>
                    </a:p>
                  </a:txBody>
                  <a:tcPr/>
                </a:tc>
                <a:tc>
                  <a:txBody>
                    <a:bodyPr/>
                    <a:lstStyle/>
                    <a:p>
                      <a:r>
                        <a:rPr lang="en-US" dirty="0"/>
                        <a:t>ARI </a:t>
                      </a:r>
                      <a:r>
                        <a:rPr lang="en-US" dirty="0" err="1"/>
                        <a:t>Std</a:t>
                      </a:r>
                      <a:endParaRPr lang="en-US" dirty="0"/>
                    </a:p>
                  </a:txBody>
                  <a:tcPr/>
                </a:tc>
                <a:extLst>
                  <a:ext uri="{0D108BD9-81ED-4DB2-BD59-A6C34878D82A}">
                    <a16:rowId xmlns:a16="http://schemas.microsoft.com/office/drawing/2014/main" val="2414953025"/>
                  </a:ext>
                </a:extLst>
              </a:tr>
              <a:tr h="370840">
                <a:tc>
                  <a:txBody>
                    <a:bodyPr/>
                    <a:lstStyle/>
                    <a:p>
                      <a:r>
                        <a:rPr lang="en-US" dirty="0"/>
                        <a:t>Level 1</a:t>
                      </a:r>
                    </a:p>
                  </a:txBody>
                  <a:tcPr/>
                </a:tc>
                <a:tc>
                  <a:txBody>
                    <a:bodyPr/>
                    <a:lstStyle/>
                    <a:p>
                      <a:r>
                        <a:rPr lang="en-US" dirty="0"/>
                        <a:t>251</a:t>
                      </a:r>
                    </a:p>
                  </a:txBody>
                  <a:tcPr/>
                </a:tc>
                <a:tc>
                  <a:txBody>
                    <a:bodyPr/>
                    <a:lstStyle/>
                    <a:p>
                      <a:r>
                        <a:rPr lang="en-US" dirty="0"/>
                        <a:t>0.51</a:t>
                      </a:r>
                    </a:p>
                  </a:txBody>
                  <a:tcPr/>
                </a:tc>
                <a:tc>
                  <a:txBody>
                    <a:bodyPr/>
                    <a:lstStyle/>
                    <a:p>
                      <a:r>
                        <a:rPr lang="en-US" dirty="0"/>
                        <a:t>0.08</a:t>
                      </a:r>
                    </a:p>
                  </a:txBody>
                  <a:tcPr/>
                </a:tc>
                <a:extLst>
                  <a:ext uri="{0D108BD9-81ED-4DB2-BD59-A6C34878D82A}">
                    <a16:rowId xmlns:a16="http://schemas.microsoft.com/office/drawing/2014/main" val="1157633436"/>
                  </a:ext>
                </a:extLst>
              </a:tr>
              <a:tr h="370840">
                <a:tc>
                  <a:txBody>
                    <a:bodyPr/>
                    <a:lstStyle/>
                    <a:p>
                      <a:r>
                        <a:rPr lang="en-US" dirty="0"/>
                        <a:t>Level 2</a:t>
                      </a:r>
                    </a:p>
                  </a:txBody>
                  <a:tcPr/>
                </a:tc>
                <a:tc>
                  <a:txBody>
                    <a:bodyPr/>
                    <a:lstStyle/>
                    <a:p>
                      <a:r>
                        <a:rPr lang="en-US" dirty="0"/>
                        <a:t>249</a:t>
                      </a:r>
                    </a:p>
                  </a:txBody>
                  <a:tcPr/>
                </a:tc>
                <a:tc>
                  <a:txBody>
                    <a:bodyPr/>
                    <a:lstStyle/>
                    <a:p>
                      <a:r>
                        <a:rPr lang="en-US" dirty="0"/>
                        <a:t>0.47</a:t>
                      </a:r>
                    </a:p>
                  </a:txBody>
                  <a:tcPr/>
                </a:tc>
                <a:tc>
                  <a:txBody>
                    <a:bodyPr/>
                    <a:lstStyle/>
                    <a:p>
                      <a:r>
                        <a:rPr lang="en-US" dirty="0"/>
                        <a:t>0.04</a:t>
                      </a:r>
                    </a:p>
                  </a:txBody>
                  <a:tcPr/>
                </a:tc>
                <a:extLst>
                  <a:ext uri="{0D108BD9-81ED-4DB2-BD59-A6C34878D82A}">
                    <a16:rowId xmlns:a16="http://schemas.microsoft.com/office/drawing/2014/main" val="170633893"/>
                  </a:ext>
                </a:extLst>
              </a:tr>
              <a:tr h="370840">
                <a:tc>
                  <a:txBody>
                    <a:bodyPr/>
                    <a:lstStyle/>
                    <a:p>
                      <a:r>
                        <a:rPr lang="en-US" dirty="0"/>
                        <a:t>Level 3</a:t>
                      </a:r>
                    </a:p>
                  </a:txBody>
                  <a:tcPr/>
                </a:tc>
                <a:tc>
                  <a:txBody>
                    <a:bodyPr/>
                    <a:lstStyle/>
                    <a:p>
                      <a:r>
                        <a:rPr lang="en-US" dirty="0"/>
                        <a:t>254</a:t>
                      </a:r>
                    </a:p>
                  </a:txBody>
                  <a:tcPr/>
                </a:tc>
                <a:tc>
                  <a:txBody>
                    <a:bodyPr/>
                    <a:lstStyle/>
                    <a:p>
                      <a:r>
                        <a:rPr lang="en-US" dirty="0"/>
                        <a:t>0.42</a:t>
                      </a:r>
                    </a:p>
                  </a:txBody>
                  <a:tcPr/>
                </a:tc>
                <a:tc>
                  <a:txBody>
                    <a:bodyPr/>
                    <a:lstStyle/>
                    <a:p>
                      <a:r>
                        <a:rPr lang="en-US" dirty="0"/>
                        <a:t>0.02</a:t>
                      </a:r>
                    </a:p>
                  </a:txBody>
                  <a:tcPr/>
                </a:tc>
                <a:extLst>
                  <a:ext uri="{0D108BD9-81ED-4DB2-BD59-A6C34878D82A}">
                    <a16:rowId xmlns:a16="http://schemas.microsoft.com/office/drawing/2014/main" val="2313434818"/>
                  </a:ext>
                </a:extLst>
              </a:tr>
            </a:tbl>
          </a:graphicData>
        </a:graphic>
      </p:graphicFrame>
      <p:sp>
        <p:nvSpPr>
          <p:cNvPr id="7" name="Date Placeholder 6"/>
          <p:cNvSpPr>
            <a:spLocks noGrp="1"/>
          </p:cNvSpPr>
          <p:nvPr>
            <p:ph type="dt" sz="half" idx="10"/>
          </p:nvPr>
        </p:nvSpPr>
        <p:spPr/>
        <p:txBody>
          <a:bodyPr/>
          <a:lstStyle/>
          <a:p>
            <a:r>
              <a:rPr lang="en-US"/>
              <a:t>2019-03-04</a:t>
            </a:r>
          </a:p>
        </p:txBody>
      </p:sp>
      <p:sp>
        <p:nvSpPr>
          <p:cNvPr id="8" name="Footer Placeholder 7"/>
          <p:cNvSpPr>
            <a:spLocks noGrp="1"/>
          </p:cNvSpPr>
          <p:nvPr>
            <p:ph type="ftr" sz="quarter" idx="11"/>
          </p:nvPr>
        </p:nvSpPr>
        <p:spPr/>
        <p:txBody>
          <a:bodyPr/>
          <a:lstStyle/>
          <a:p>
            <a:r>
              <a:rPr lang="en-US"/>
              <a:t>@ LAK EdViz Workshop</a:t>
            </a:r>
            <a:endParaRPr lang="en-US" dirty="0"/>
          </a:p>
        </p:txBody>
      </p:sp>
    </p:spTree>
    <p:extLst>
      <p:ext uri="{BB962C8B-B14F-4D97-AF65-F5344CB8AC3E}">
        <p14:creationId xmlns:p14="http://schemas.microsoft.com/office/powerpoint/2010/main" val="345831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8200" y="23019"/>
            <a:ext cx="10515600" cy="820262"/>
          </a:xfrm>
        </p:spPr>
        <p:txBody>
          <a:bodyPr>
            <a:normAutofit fontScale="90000"/>
          </a:bodyPr>
          <a:lstStyle/>
          <a:p>
            <a:pPr algn="ctr"/>
            <a:r>
              <a:rPr lang="en-US" sz="2800" dirty="0"/>
              <a:t>Percentage of player solutions that </a:t>
            </a:r>
            <a:br>
              <a:rPr lang="en-US" sz="2800" dirty="0"/>
            </a:br>
            <a:r>
              <a:rPr lang="en-US" sz="2800" dirty="0"/>
              <a:t>use the designer envisioned solution</a:t>
            </a:r>
          </a:p>
        </p:txBody>
      </p:sp>
      <p:sp>
        <p:nvSpPr>
          <p:cNvPr id="4" name="Slide Number Placeholder 3"/>
          <p:cNvSpPr>
            <a:spLocks noGrp="1"/>
          </p:cNvSpPr>
          <p:nvPr>
            <p:ph type="sldNum" sz="quarter" idx="12"/>
          </p:nvPr>
        </p:nvSpPr>
        <p:spPr/>
        <p:txBody>
          <a:bodyPr/>
          <a:lstStyle/>
          <a:p>
            <a:fld id="{86CB4B4D-7CA3-9044-876B-883B54F8677D}" type="slidenum">
              <a:rPr lang="en-US" smtClean="0"/>
              <a:t>13</a:t>
            </a:fld>
            <a:endParaRPr lang="en-US"/>
          </a:p>
        </p:txBody>
      </p:sp>
      <p:sp>
        <p:nvSpPr>
          <p:cNvPr id="8" name="Text Placeholder 7"/>
          <p:cNvSpPr>
            <a:spLocks noGrp="1"/>
          </p:cNvSpPr>
          <p:nvPr>
            <p:ph type="body" sz="quarter" idx="13"/>
          </p:nvPr>
        </p:nvSpPr>
        <p:spPr/>
        <p:txBody>
          <a:bodyPr/>
          <a:lstStyle/>
          <a:p>
            <a:endParaRPr lang="en-US"/>
          </a:p>
        </p:txBody>
      </p:sp>
      <p:graphicFrame>
        <p:nvGraphicFramePr>
          <p:cNvPr id="5" name="Chart 4">
            <a:extLst>
              <a:ext uri="{FF2B5EF4-FFF2-40B4-BE49-F238E27FC236}">
                <a16:creationId xmlns:a16="http://schemas.microsoft.com/office/drawing/2014/main" id="{DFBC989A-DD48-4C60-99F2-976BED661200}"/>
              </a:ext>
            </a:extLst>
          </p:cNvPr>
          <p:cNvGraphicFramePr>
            <a:graphicFrameLocks/>
          </p:cNvGraphicFramePr>
          <p:nvPr>
            <p:extLst>
              <p:ext uri="{D42A27DB-BD31-4B8C-83A1-F6EECF244321}">
                <p14:modId xmlns:p14="http://schemas.microsoft.com/office/powerpoint/2010/main" val="2091035809"/>
              </p:ext>
            </p:extLst>
          </p:nvPr>
        </p:nvGraphicFramePr>
        <p:xfrm>
          <a:off x="152400" y="685800"/>
          <a:ext cx="11887200" cy="5486400"/>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p:cNvSpPr>
            <a:spLocks noGrp="1"/>
          </p:cNvSpPr>
          <p:nvPr>
            <p:ph type="dt" sz="half" idx="10"/>
          </p:nvPr>
        </p:nvSpPr>
        <p:spPr/>
        <p:txBody>
          <a:bodyPr/>
          <a:lstStyle/>
          <a:p>
            <a:r>
              <a:rPr lang="en-US"/>
              <a:t>2019-03-04</a:t>
            </a:r>
          </a:p>
        </p:txBody>
      </p:sp>
      <p:sp>
        <p:nvSpPr>
          <p:cNvPr id="3" name="Footer Placeholder 2"/>
          <p:cNvSpPr>
            <a:spLocks noGrp="1"/>
          </p:cNvSpPr>
          <p:nvPr>
            <p:ph type="ftr" sz="quarter" idx="11"/>
          </p:nvPr>
        </p:nvSpPr>
        <p:spPr/>
        <p:txBody>
          <a:bodyPr/>
          <a:lstStyle/>
          <a:p>
            <a:r>
              <a:rPr lang="en-US"/>
              <a:t>@ LAK EdViz Workshop</a:t>
            </a:r>
          </a:p>
        </p:txBody>
      </p:sp>
    </p:spTree>
    <p:extLst>
      <p:ext uri="{BB962C8B-B14F-4D97-AF65-F5344CB8AC3E}">
        <p14:creationId xmlns:p14="http://schemas.microsoft.com/office/powerpoint/2010/main" val="2120160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6CB4B4D-7CA3-9044-876B-883B54F8677D}" type="slidenum">
              <a:rPr lang="en-US" smtClean="0"/>
              <a:t>14</a:t>
            </a:fld>
            <a:endParaRPr lang="en-US"/>
          </a:p>
        </p:txBody>
      </p:sp>
      <p:graphicFrame>
        <p:nvGraphicFramePr>
          <p:cNvPr id="6" name="Chart 5">
            <a:extLst>
              <a:ext uri="{FF2B5EF4-FFF2-40B4-BE49-F238E27FC236}">
                <a16:creationId xmlns:a16="http://schemas.microsoft.com/office/drawing/2014/main" id="{E1C16B65-A580-4095-89DF-E9CA96A7C917}"/>
              </a:ext>
            </a:extLst>
          </p:cNvPr>
          <p:cNvGraphicFramePr>
            <a:graphicFrameLocks/>
          </p:cNvGraphicFramePr>
          <p:nvPr>
            <p:extLst>
              <p:ext uri="{D42A27DB-BD31-4B8C-83A1-F6EECF244321}">
                <p14:modId xmlns:p14="http://schemas.microsoft.com/office/powerpoint/2010/main" val="2248506410"/>
              </p:ext>
            </p:extLst>
          </p:nvPr>
        </p:nvGraphicFramePr>
        <p:xfrm>
          <a:off x="152400" y="685800"/>
          <a:ext cx="11887200" cy="5486400"/>
        </p:xfrm>
        <a:graphic>
          <a:graphicData uri="http://schemas.openxmlformats.org/drawingml/2006/chart">
            <c:chart xmlns:c="http://schemas.openxmlformats.org/drawingml/2006/chart" xmlns:r="http://schemas.openxmlformats.org/officeDocument/2006/relationships" r:id="rId2"/>
          </a:graphicData>
        </a:graphic>
      </p:graphicFrame>
      <p:sp>
        <p:nvSpPr>
          <p:cNvPr id="9" name="Title 6"/>
          <p:cNvSpPr>
            <a:spLocks noGrp="1"/>
          </p:cNvSpPr>
          <p:nvPr>
            <p:ph type="title"/>
          </p:nvPr>
        </p:nvSpPr>
        <p:spPr>
          <a:xfrm>
            <a:off x="838200" y="23019"/>
            <a:ext cx="10515600" cy="820262"/>
          </a:xfrm>
        </p:spPr>
        <p:txBody>
          <a:bodyPr>
            <a:normAutofit fontScale="90000"/>
          </a:bodyPr>
          <a:lstStyle/>
          <a:p>
            <a:pPr algn="ctr"/>
            <a:r>
              <a:rPr lang="en-US" sz="2800" dirty="0"/>
              <a:t>Percentage of player solutions that </a:t>
            </a:r>
            <a:br>
              <a:rPr lang="en-US" sz="2800" dirty="0"/>
            </a:br>
            <a:r>
              <a:rPr lang="en-US" sz="2800" dirty="0"/>
              <a:t>use each unique solution type </a:t>
            </a:r>
          </a:p>
        </p:txBody>
      </p:sp>
      <p:sp>
        <p:nvSpPr>
          <p:cNvPr id="2" name="Date Placeholder 1"/>
          <p:cNvSpPr>
            <a:spLocks noGrp="1"/>
          </p:cNvSpPr>
          <p:nvPr>
            <p:ph type="dt" sz="half" idx="10"/>
          </p:nvPr>
        </p:nvSpPr>
        <p:spPr/>
        <p:txBody>
          <a:bodyPr/>
          <a:lstStyle/>
          <a:p>
            <a:r>
              <a:rPr lang="en-US"/>
              <a:t>2019-03-04</a:t>
            </a:r>
          </a:p>
        </p:txBody>
      </p:sp>
      <p:sp>
        <p:nvSpPr>
          <p:cNvPr id="3" name="Footer Placeholder 2"/>
          <p:cNvSpPr>
            <a:spLocks noGrp="1"/>
          </p:cNvSpPr>
          <p:nvPr>
            <p:ph type="ftr" sz="quarter" idx="11"/>
          </p:nvPr>
        </p:nvSpPr>
        <p:spPr/>
        <p:txBody>
          <a:bodyPr/>
          <a:lstStyle/>
          <a:p>
            <a:r>
              <a:rPr lang="en-US"/>
              <a:t>@ LAK EdViz Workshop</a:t>
            </a:r>
          </a:p>
        </p:txBody>
      </p:sp>
    </p:spTree>
    <p:extLst>
      <p:ext uri="{BB962C8B-B14F-4D97-AF65-F5344CB8AC3E}">
        <p14:creationId xmlns:p14="http://schemas.microsoft.com/office/powerpoint/2010/main" val="1010913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CFE</a:t>
            </a:r>
          </a:p>
        </p:txBody>
      </p:sp>
      <p:sp>
        <p:nvSpPr>
          <p:cNvPr id="3" name="Content Placeholder 2"/>
          <p:cNvSpPr>
            <a:spLocks noGrp="1"/>
          </p:cNvSpPr>
          <p:nvPr>
            <p:ph idx="1"/>
          </p:nvPr>
        </p:nvSpPr>
        <p:spPr/>
        <p:txBody>
          <a:bodyPr/>
          <a:lstStyle/>
          <a:p>
            <a:pPr indent="0">
              <a:spcAft>
                <a:spcPts val="1200"/>
              </a:spcAft>
              <a:buNone/>
            </a:pPr>
            <a:r>
              <a:rPr lang="en-US" dirty="0"/>
              <a:t>The process requires extensive feature engineering and deciding on what kinds of grammar rules to develop</a:t>
            </a:r>
          </a:p>
          <a:p>
            <a:pPr indent="0">
              <a:spcAft>
                <a:spcPts val="1200"/>
              </a:spcAft>
              <a:buNone/>
            </a:pPr>
            <a:r>
              <a:rPr lang="en-US" dirty="0"/>
              <a:t>The process is brittle and needs to relearn an entirely new grammar when new examples are added</a:t>
            </a:r>
          </a:p>
          <a:p>
            <a:pPr indent="0">
              <a:spcAft>
                <a:spcPts val="1200"/>
              </a:spcAft>
              <a:buNone/>
            </a:pPr>
            <a:r>
              <a:rPr lang="en-US" dirty="0"/>
              <a:t>Some structures cannot be described with a 2d context free grammar e.g.</a:t>
            </a:r>
          </a:p>
        </p:txBody>
      </p:sp>
      <p:sp>
        <p:nvSpPr>
          <p:cNvPr id="4" name="Date Placeholder 3"/>
          <p:cNvSpPr>
            <a:spLocks noGrp="1"/>
          </p:cNvSpPr>
          <p:nvPr>
            <p:ph type="dt" sz="half" idx="10"/>
          </p:nvPr>
        </p:nvSpPr>
        <p:spPr/>
        <p:txBody>
          <a:bodyPr/>
          <a:lstStyle/>
          <a:p>
            <a:r>
              <a:rPr lang="en-US"/>
              <a:t>2019-03-04</a:t>
            </a:r>
          </a:p>
        </p:txBody>
      </p:sp>
      <p:sp>
        <p:nvSpPr>
          <p:cNvPr id="5" name="Footer Placeholder 4"/>
          <p:cNvSpPr>
            <a:spLocks noGrp="1"/>
          </p:cNvSpPr>
          <p:nvPr>
            <p:ph type="ftr" sz="quarter" idx="11"/>
          </p:nvPr>
        </p:nvSpPr>
        <p:spPr/>
        <p:txBody>
          <a:bodyPr/>
          <a:lstStyle/>
          <a:p>
            <a:r>
              <a:rPr lang="en-US"/>
              <a:t>@ LAK EdViz Workshop</a:t>
            </a:r>
            <a:endParaRPr lang="en-US" dirty="0"/>
          </a:p>
        </p:txBody>
      </p:sp>
      <p:sp>
        <p:nvSpPr>
          <p:cNvPr id="6" name="Slide Number Placeholder 5"/>
          <p:cNvSpPr>
            <a:spLocks noGrp="1"/>
          </p:cNvSpPr>
          <p:nvPr>
            <p:ph type="sldNum" sz="quarter" idx="12"/>
          </p:nvPr>
        </p:nvSpPr>
        <p:spPr/>
        <p:txBody>
          <a:bodyPr/>
          <a:lstStyle/>
          <a:p>
            <a:fld id="{47971AED-85B2-4588-978A-6CF2A5B557E6}" type="slidenum">
              <a:rPr lang="en-US" smtClean="0"/>
              <a:t>15</a:t>
            </a:fld>
            <a:endParaRPr lang="en-US" dirty="0"/>
          </a:p>
        </p:txBody>
      </p:sp>
      <p:grpSp>
        <p:nvGrpSpPr>
          <p:cNvPr id="14" name="Group 13"/>
          <p:cNvGrpSpPr/>
          <p:nvPr/>
        </p:nvGrpSpPr>
        <p:grpSpPr>
          <a:xfrm>
            <a:off x="3589020" y="4447539"/>
            <a:ext cx="914400" cy="914400"/>
            <a:chOff x="5339080" y="4874259"/>
            <a:chExt cx="914400" cy="914400"/>
          </a:xfrm>
        </p:grpSpPr>
        <p:sp>
          <p:nvSpPr>
            <p:cNvPr id="8" name="Rectangle 7"/>
            <p:cNvSpPr/>
            <p:nvPr/>
          </p:nvSpPr>
          <p:spPr>
            <a:xfrm>
              <a:off x="5339080" y="4876005"/>
              <a:ext cx="685800" cy="228600"/>
            </a:xfrm>
            <a:prstGeom prst="rect">
              <a:avLst/>
            </a:prstGeom>
            <a:solidFill>
              <a:schemeClr val="accent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567680" y="5560059"/>
              <a:ext cx="685800" cy="228600"/>
            </a:xfrm>
            <a:prstGeom prst="rect">
              <a:avLst/>
            </a:prstGeom>
            <a:solidFill>
              <a:schemeClr val="accent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024880" y="4874259"/>
              <a:ext cx="228600" cy="685800"/>
            </a:xfrm>
            <a:prstGeom prst="rect">
              <a:avLst/>
            </a:prstGeom>
            <a:solidFill>
              <a:schemeClr val="accent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339080" y="5102859"/>
              <a:ext cx="228600" cy="685800"/>
            </a:xfrm>
            <a:prstGeom prst="rect">
              <a:avLst/>
            </a:prstGeom>
            <a:solidFill>
              <a:schemeClr val="accent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2676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TRESTLE Algorithm</a:t>
            </a:r>
          </a:p>
        </p:txBody>
      </p:sp>
      <p:sp>
        <p:nvSpPr>
          <p:cNvPr id="3" name="Content Placeholder 2"/>
          <p:cNvSpPr>
            <a:spLocks noGrp="1"/>
          </p:cNvSpPr>
          <p:nvPr>
            <p:ph idx="1"/>
          </p:nvPr>
        </p:nvSpPr>
        <p:spPr/>
        <p:txBody>
          <a:bodyPr>
            <a:normAutofit/>
          </a:bodyPr>
          <a:lstStyle/>
          <a:p>
            <a:pPr indent="0">
              <a:spcAft>
                <a:spcPts val="1200"/>
              </a:spcAft>
              <a:buNone/>
            </a:pPr>
            <a:r>
              <a:rPr lang="en-US" dirty="0"/>
              <a:t>A concept formation algorithm that models the way that humans learn new concepts from structured examples</a:t>
            </a:r>
          </a:p>
          <a:p>
            <a:pPr indent="0">
              <a:spcAft>
                <a:spcPts val="1200"/>
              </a:spcAft>
              <a:buNone/>
            </a:pPr>
            <a:r>
              <a:rPr lang="en-US" dirty="0"/>
              <a:t>Designed to address the limitations of CFE by incrementally clustering states described by arbitrary JSON data</a:t>
            </a:r>
          </a:p>
          <a:p>
            <a:pPr indent="0">
              <a:buNone/>
            </a:pPr>
            <a:r>
              <a:rPr lang="en-US" dirty="0"/>
              <a:t>Builds a concept hierarchy by sorting instances and locally updating the hierarchy during sorting.</a:t>
            </a:r>
          </a:p>
          <a:p>
            <a:pPr indent="0">
              <a:spcAft>
                <a:spcPts val="1200"/>
              </a:spcAft>
              <a:buNone/>
            </a:pPr>
            <a:endParaRPr lang="en-US" dirty="0"/>
          </a:p>
        </p:txBody>
      </p:sp>
      <p:sp>
        <p:nvSpPr>
          <p:cNvPr id="4" name="Date Placeholder 3"/>
          <p:cNvSpPr>
            <a:spLocks noGrp="1"/>
          </p:cNvSpPr>
          <p:nvPr>
            <p:ph type="dt" sz="half" idx="10"/>
          </p:nvPr>
        </p:nvSpPr>
        <p:spPr/>
        <p:txBody>
          <a:bodyPr/>
          <a:lstStyle/>
          <a:p>
            <a:r>
              <a:rPr lang="en-US"/>
              <a:t>2019-03-04</a:t>
            </a:r>
          </a:p>
        </p:txBody>
      </p:sp>
      <p:sp>
        <p:nvSpPr>
          <p:cNvPr id="5" name="Footer Placeholder 4"/>
          <p:cNvSpPr>
            <a:spLocks noGrp="1"/>
          </p:cNvSpPr>
          <p:nvPr>
            <p:ph type="ftr" sz="quarter" idx="11"/>
          </p:nvPr>
        </p:nvSpPr>
        <p:spPr/>
        <p:txBody>
          <a:bodyPr/>
          <a:lstStyle/>
          <a:p>
            <a:r>
              <a:rPr lang="en-US"/>
              <a:t>@ LAK EdViz Workshop</a:t>
            </a:r>
            <a:endParaRPr lang="en-US" dirty="0"/>
          </a:p>
        </p:txBody>
      </p:sp>
      <p:sp>
        <p:nvSpPr>
          <p:cNvPr id="6" name="Slide Number Placeholder 5"/>
          <p:cNvSpPr>
            <a:spLocks noGrp="1"/>
          </p:cNvSpPr>
          <p:nvPr>
            <p:ph type="sldNum" sz="quarter" idx="12"/>
          </p:nvPr>
        </p:nvSpPr>
        <p:spPr/>
        <p:txBody>
          <a:bodyPr/>
          <a:lstStyle/>
          <a:p>
            <a:fld id="{47971AED-85B2-4588-978A-6CF2A5B557E6}" type="slidenum">
              <a:rPr lang="en-US" smtClean="0"/>
              <a:t>16</a:t>
            </a:fld>
            <a:endParaRPr lang="en-US"/>
          </a:p>
        </p:txBody>
      </p:sp>
      <p:sp>
        <p:nvSpPr>
          <p:cNvPr id="7" name="Text Placeholder 6"/>
          <p:cNvSpPr>
            <a:spLocks noGrp="1"/>
          </p:cNvSpPr>
          <p:nvPr>
            <p:ph type="body" sz="quarter" idx="13"/>
          </p:nvPr>
        </p:nvSpPr>
        <p:spPr/>
        <p:txBody>
          <a:bodyPr/>
          <a:lstStyle/>
          <a:p>
            <a:r>
              <a:rPr lang="en-US" dirty="0"/>
              <a:t>[MacLellan, </a:t>
            </a:r>
            <a:r>
              <a:rPr lang="en-US" b="1" dirty="0"/>
              <a:t>Harpstead</a:t>
            </a:r>
            <a:r>
              <a:rPr lang="en-US" dirty="0"/>
              <a:t>, Aleven, &amp; Koedinger, 2016]</a:t>
            </a:r>
          </a:p>
        </p:txBody>
      </p:sp>
    </p:spTree>
    <p:extLst>
      <p:ext uri="{BB962C8B-B14F-4D97-AF65-F5344CB8AC3E}">
        <p14:creationId xmlns:p14="http://schemas.microsoft.com/office/powerpoint/2010/main" val="58468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69675">
              <a:spcBef>
                <a:spcPts val="2601"/>
              </a:spcBef>
              <a:buNone/>
              <a:defRPr sz="3239"/>
            </a:pPr>
            <a:endParaRPr lang="en-US" dirty="0"/>
          </a:p>
        </p:txBody>
      </p:sp>
      <p:sp>
        <p:nvSpPr>
          <p:cNvPr id="227" name="Shape 227"/>
          <p:cNvSpPr>
            <a:spLocks noGrp="1"/>
          </p:cNvSpPr>
          <p:nvPr>
            <p:ph type="title"/>
          </p:nvPr>
        </p:nvSpPr>
        <p:spPr>
          <a:prstGeom prst="rect">
            <a:avLst/>
          </a:prstGeom>
        </p:spPr>
        <p:txBody>
          <a:bodyPr/>
          <a:lstStyle/>
          <a:p>
            <a:r>
              <a:rPr lang="en-US" dirty="0"/>
              <a:t>The TRESTLE Algorithm</a:t>
            </a:r>
            <a:endParaRPr dirty="0"/>
          </a:p>
        </p:txBody>
      </p:sp>
      <p:sp>
        <p:nvSpPr>
          <p:cNvPr id="2" name="Content Placeholder 1"/>
          <p:cNvSpPr>
            <a:spLocks noGrp="1"/>
          </p:cNvSpPr>
          <p:nvPr>
            <p:ph idx="1"/>
          </p:nvPr>
        </p:nvSpPr>
        <p:spPr/>
        <p:txBody>
          <a:bodyPr/>
          <a:lstStyle/>
          <a:p>
            <a:pPr indent="0">
              <a:spcAft>
                <a:spcPts val="0"/>
              </a:spcAft>
              <a:buNone/>
            </a:pPr>
            <a:r>
              <a:rPr lang="en-US" dirty="0"/>
              <a:t>At a high level the algorithm follows 3 major phases:</a:t>
            </a:r>
          </a:p>
          <a:p>
            <a:pPr marL="971550" lvl="1" indent="-514350">
              <a:buFont typeface="+mj-lt"/>
              <a:buAutoNum type="arabicPeriod"/>
            </a:pPr>
            <a:r>
              <a:rPr lang="en-US" dirty="0"/>
              <a:t>Partial matching</a:t>
            </a:r>
          </a:p>
          <a:p>
            <a:pPr marL="971550" lvl="1" indent="-514350">
              <a:buFont typeface="+mj-lt"/>
              <a:buAutoNum type="arabicPeriod"/>
            </a:pPr>
            <a:r>
              <a:rPr lang="en-US" dirty="0"/>
              <a:t>Flattening</a:t>
            </a:r>
          </a:p>
          <a:p>
            <a:pPr marL="971550" lvl="1" indent="-514350">
              <a:buFont typeface="+mj-lt"/>
              <a:buAutoNum type="arabicPeriod"/>
            </a:pPr>
            <a:r>
              <a:rPr lang="en-US" dirty="0"/>
              <a:t>Categorization</a:t>
            </a:r>
          </a:p>
          <a:p>
            <a:pPr marL="0" indent="0">
              <a:buNone/>
            </a:pPr>
            <a:endParaRPr lang="en-US" dirty="0"/>
          </a:p>
        </p:txBody>
      </p:sp>
      <p:sp>
        <p:nvSpPr>
          <p:cNvPr id="229" name="Shape 229"/>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17</a:t>
            </a:fld>
            <a:endParaRPr/>
          </a:p>
        </p:txBody>
      </p:sp>
      <p:sp>
        <p:nvSpPr>
          <p:cNvPr id="3" name="Text Placeholder 2"/>
          <p:cNvSpPr>
            <a:spLocks noGrp="1"/>
          </p:cNvSpPr>
          <p:nvPr>
            <p:ph type="body" sz="quarter" idx="13"/>
          </p:nvPr>
        </p:nvSpPr>
        <p:spPr/>
        <p:txBody>
          <a:bodyPr/>
          <a:lstStyle/>
          <a:p>
            <a:endParaRPr lang="en-US"/>
          </a:p>
        </p:txBody>
      </p:sp>
      <p:sp>
        <p:nvSpPr>
          <p:cNvPr id="232" name="Shape 232"/>
          <p:cNvSpPr/>
          <p:nvPr/>
        </p:nvSpPr>
        <p:spPr>
          <a:xfrm>
            <a:off x="2743129" y="5853798"/>
            <a:ext cx="533800" cy="320986"/>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1">
              <a:spcBef>
                <a:spcPts val="2953"/>
              </a:spcBef>
              <a:defRPr sz="2300"/>
            </a:pPr>
            <a:endParaRPr sz="1617" dirty="0"/>
          </a:p>
        </p:txBody>
      </p:sp>
      <p:sp>
        <p:nvSpPr>
          <p:cNvPr id="4" name="Date Placeholder 3"/>
          <p:cNvSpPr>
            <a:spLocks noGrp="1"/>
          </p:cNvSpPr>
          <p:nvPr>
            <p:ph type="dt" sz="half" idx="10"/>
          </p:nvPr>
        </p:nvSpPr>
        <p:spPr/>
        <p:txBody>
          <a:bodyPr/>
          <a:lstStyle/>
          <a:p>
            <a:r>
              <a:rPr lang="en-US"/>
              <a:t>2019-03-04</a:t>
            </a:r>
          </a:p>
        </p:txBody>
      </p:sp>
      <p:sp>
        <p:nvSpPr>
          <p:cNvPr id="5" name="Footer Placeholder 4"/>
          <p:cNvSpPr>
            <a:spLocks noGrp="1"/>
          </p:cNvSpPr>
          <p:nvPr>
            <p:ph type="ftr" sz="quarter" idx="11"/>
          </p:nvPr>
        </p:nvSpPr>
        <p:spPr/>
        <p:txBody>
          <a:bodyPr/>
          <a:lstStyle/>
          <a:p>
            <a:r>
              <a:rPr lang="en-US"/>
              <a:t>@ LAK EdViz Workshop</a:t>
            </a:r>
            <a:endParaRPr lang="en-US" dirty="0"/>
          </a:p>
        </p:txBody>
      </p:sp>
    </p:spTree>
    <p:extLst>
      <p:ext uri="{BB962C8B-B14F-4D97-AF65-F5344CB8AC3E}">
        <p14:creationId xmlns:p14="http://schemas.microsoft.com/office/powerpoint/2010/main" val="2117082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Instance Representation in TRESTLE</a:t>
            </a:r>
          </a:p>
        </p:txBody>
      </p:sp>
      <p:sp>
        <p:nvSpPr>
          <p:cNvPr id="4" name="Slide Number Placeholder 3"/>
          <p:cNvSpPr>
            <a:spLocks noGrp="1"/>
          </p:cNvSpPr>
          <p:nvPr>
            <p:ph type="sldNum" sz="quarter" idx="2"/>
          </p:nvPr>
        </p:nvSpPr>
        <p:spPr/>
        <p:txBody>
          <a:bodyPr/>
          <a:lstStyle/>
          <a:p>
            <a:fld id="{86CB4B4D-7CA3-9044-876B-883B54F8677D}" type="slidenum">
              <a:rPr lang="en-US" smtClean="0"/>
              <a:t>18</a:t>
            </a:fld>
            <a:endParaRPr lang="en-US"/>
          </a:p>
        </p:txBody>
      </p:sp>
      <p:pic>
        <p:nvPicPr>
          <p:cNvPr id="5" name="av-example-small.png"/>
          <p:cNvPicPr>
            <a:picLocks noChangeAspect="1"/>
          </p:cNvPicPr>
          <p:nvPr/>
        </p:nvPicPr>
        <p:blipFill rotWithShape="1">
          <a:blip r:embed="rId2">
            <a:extLst/>
          </a:blip>
          <a:srcRect t="5180" r="73206"/>
          <a:stretch/>
        </p:blipFill>
        <p:spPr>
          <a:xfrm>
            <a:off x="3219245" y="1812177"/>
            <a:ext cx="2450035" cy="4462163"/>
          </a:xfrm>
          <a:prstGeom prst="rect">
            <a:avLst/>
          </a:prstGeom>
          <a:ln w="12700">
            <a:miter lim="400000"/>
          </a:ln>
        </p:spPr>
      </p:pic>
      <p:sp>
        <p:nvSpPr>
          <p:cNvPr id="3" name="TextBox 2">
            <a:extLst>
              <a:ext uri="{FF2B5EF4-FFF2-40B4-BE49-F238E27FC236}">
                <a16:creationId xmlns:a16="http://schemas.microsoft.com/office/drawing/2014/main" id="{9D06268C-7481-47F5-B99D-7C3F0068FC4C}"/>
              </a:ext>
            </a:extLst>
          </p:cNvPr>
          <p:cNvSpPr txBox="1"/>
          <p:nvPr/>
        </p:nvSpPr>
        <p:spPr>
          <a:xfrm>
            <a:off x="5836970" y="1812177"/>
            <a:ext cx="4238055" cy="4616648"/>
          </a:xfrm>
          <a:prstGeom prst="rect">
            <a:avLst/>
          </a:prstGeom>
          <a:noFill/>
        </p:spPr>
        <p:txBody>
          <a:bodyPr wrap="square" rtlCol="0">
            <a:spAutoFit/>
          </a:bodyPr>
          <a:lstStyle/>
          <a:p>
            <a:r>
              <a:rPr lang="en-US" sz="1400" dirty="0">
                <a:latin typeface="Consolas" panose="020B0609020204030204" pitchFamily="49" charset="0"/>
                <a:cs typeface="Consolas" panose="020B0609020204030204" pitchFamily="49" charset="0"/>
              </a:rPr>
              <a:t>{ “_Success”: False,</a:t>
            </a:r>
          </a:p>
          <a:p>
            <a:r>
              <a:rPr lang="en-US" sz="1400" dirty="0">
                <a:latin typeface="Consolas" panose="020B0609020204030204" pitchFamily="49" charset="0"/>
                <a:cs typeface="Consolas" panose="020B0609020204030204" pitchFamily="49" charset="0"/>
              </a:rPr>
              <a:t>   “?Block1”: {“type”: “</a:t>
            </a:r>
            <a:r>
              <a:rPr lang="en-US" sz="1400" dirty="0" err="1">
                <a:latin typeface="Consolas" panose="020B0609020204030204" pitchFamily="49" charset="0"/>
                <a:cs typeface="Consolas" panose="020B0609020204030204" pitchFamily="49" charset="0"/>
              </a:rPr>
              <a:t>ufo</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“angle”: 0.0,</a:t>
            </a:r>
          </a:p>
          <a:p>
            <a:r>
              <a:rPr lang="en-US" sz="1400" dirty="0">
                <a:latin typeface="Consolas" panose="020B0609020204030204" pitchFamily="49" charset="0"/>
                <a:cs typeface="Consolas" panose="020B0609020204030204" pitchFamily="49" charset="0"/>
              </a:rPr>
              <a:t>      “left”: 0.1,</a:t>
            </a:r>
          </a:p>
          <a:p>
            <a:r>
              <a:rPr lang="en-US" sz="1400" dirty="0">
                <a:latin typeface="Consolas" panose="020B0609020204030204" pitchFamily="49" charset="0"/>
                <a:cs typeface="Consolas" panose="020B0609020204030204" pitchFamily="49" charset="0"/>
              </a:rPr>
              <a:t>      “right”: 2.8,</a:t>
            </a:r>
          </a:p>
          <a:p>
            <a:r>
              <a:rPr lang="en-US" sz="1400" dirty="0">
                <a:latin typeface="Consolas" panose="020B0609020204030204" pitchFamily="49" charset="0"/>
                <a:cs typeface="Consolas" panose="020B0609020204030204" pitchFamily="49" charset="0"/>
              </a:rPr>
              <a:t>      “bottom”: 4.1,</a:t>
            </a:r>
          </a:p>
          <a:p>
            <a:r>
              <a:rPr lang="en-US" sz="1400" dirty="0">
                <a:latin typeface="Consolas" panose="020B0609020204030204" pitchFamily="49" charset="0"/>
                <a:cs typeface="Consolas" panose="020B0609020204030204" pitchFamily="49" charset="0"/>
              </a:rPr>
              <a:t>      “top”: 5.6},</a:t>
            </a:r>
          </a:p>
          <a:p>
            <a:r>
              <a:rPr lang="en-US" sz="1400" dirty="0">
                <a:latin typeface="Consolas" panose="020B0609020204030204" pitchFamily="49" charset="0"/>
                <a:cs typeface="Consolas" panose="020B0609020204030204" pitchFamily="49" charset="0"/>
              </a:rPr>
              <a:t>   “?Block2”:{ “type”: “</a:t>
            </a:r>
            <a:r>
              <a:rPr lang="en-US" sz="1400" dirty="0" err="1">
                <a:latin typeface="Consolas" panose="020B0609020204030204" pitchFamily="49" charset="0"/>
                <a:cs typeface="Consolas" panose="020B0609020204030204" pitchFamily="49" charset="0"/>
              </a:rPr>
              <a:t>rect</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“angle”: 90.0,</a:t>
            </a:r>
          </a:p>
          <a:p>
            <a:r>
              <a:rPr lang="en-US" sz="1400" dirty="0">
                <a:latin typeface="Consolas" panose="020B0609020204030204" pitchFamily="49" charset="0"/>
                <a:cs typeface="Consolas" panose="020B0609020204030204" pitchFamily="49" charset="0"/>
              </a:rPr>
              <a:t>      “left”: 0.9,</a:t>
            </a:r>
          </a:p>
          <a:p>
            <a:r>
              <a:rPr lang="en-US" sz="1400" dirty="0">
                <a:latin typeface="Consolas" panose="020B0609020204030204" pitchFamily="49" charset="0"/>
                <a:cs typeface="Consolas" panose="020B0609020204030204" pitchFamily="49" charset="0"/>
              </a:rPr>
              <a:t>      “right”: 1.9,</a:t>
            </a:r>
          </a:p>
          <a:p>
            <a:r>
              <a:rPr lang="en-US" sz="1400" dirty="0">
                <a:latin typeface="Consolas" panose="020B0609020204030204" pitchFamily="49" charset="0"/>
                <a:cs typeface="Consolas" panose="020B0609020204030204" pitchFamily="49" charset="0"/>
              </a:rPr>
              <a:t>      “bottom”: 1.1,</a:t>
            </a:r>
          </a:p>
          <a:p>
            <a:r>
              <a:rPr lang="en-US" sz="1400" dirty="0">
                <a:latin typeface="Consolas" panose="020B0609020204030204" pitchFamily="49" charset="0"/>
                <a:cs typeface="Consolas" panose="020B0609020204030204" pitchFamily="49" charset="0"/>
              </a:rPr>
              <a:t>      “top”: 4.1},</a:t>
            </a:r>
          </a:p>
          <a:p>
            <a:r>
              <a:rPr lang="en-US" sz="1400" dirty="0">
                <a:latin typeface="Consolas" panose="020B0609020204030204" pitchFamily="49" charset="0"/>
                <a:cs typeface="Consolas" panose="020B0609020204030204" pitchFamily="49" charset="0"/>
              </a:rPr>
              <a:t>   “?Block3”:{ “type”: “</a:t>
            </a:r>
            <a:r>
              <a:rPr lang="en-US" sz="1400" dirty="0" err="1">
                <a:latin typeface="Consolas" panose="020B0609020204030204" pitchFamily="49" charset="0"/>
                <a:cs typeface="Consolas" panose="020B0609020204030204" pitchFamily="49" charset="0"/>
              </a:rPr>
              <a:t>rect</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“angle”: 0.0,</a:t>
            </a:r>
          </a:p>
          <a:p>
            <a:r>
              <a:rPr lang="en-US" sz="1400" dirty="0">
                <a:latin typeface="Consolas" panose="020B0609020204030204" pitchFamily="49" charset="0"/>
                <a:cs typeface="Consolas" panose="020B0609020204030204" pitchFamily="49" charset="0"/>
              </a:rPr>
              <a:t>      “left”: 0.0,</a:t>
            </a:r>
          </a:p>
          <a:p>
            <a:r>
              <a:rPr lang="en-US" sz="1400" dirty="0">
                <a:latin typeface="Consolas" panose="020B0609020204030204" pitchFamily="49" charset="0"/>
                <a:cs typeface="Consolas" panose="020B0609020204030204" pitchFamily="49" charset="0"/>
              </a:rPr>
              <a:t>      “right”: 3.0,</a:t>
            </a:r>
          </a:p>
          <a:p>
            <a:r>
              <a:rPr lang="en-US" sz="1400" dirty="0">
                <a:latin typeface="Consolas" panose="020B0609020204030204" pitchFamily="49" charset="0"/>
                <a:cs typeface="Consolas" panose="020B0609020204030204" pitchFamily="49" charset="0"/>
              </a:rPr>
              <a:t>      “bottom”: 0.0,</a:t>
            </a:r>
          </a:p>
          <a:p>
            <a:r>
              <a:rPr lang="en-US" sz="1400" dirty="0">
                <a:latin typeface="Consolas" panose="020B0609020204030204" pitchFamily="49" charset="0"/>
                <a:cs typeface="Consolas" panose="020B0609020204030204" pitchFamily="49" charset="0"/>
              </a:rPr>
              <a:t>      “top”: 1.0},</a:t>
            </a:r>
          </a:p>
          <a:p>
            <a:r>
              <a:rPr lang="en-US" sz="1400" dirty="0">
                <a:latin typeface="Consolas" panose="020B0609020204030204" pitchFamily="49" charset="0"/>
                <a:cs typeface="Consolas" panose="020B0609020204030204" pitchFamily="49" charset="0"/>
              </a:rPr>
              <a:t>   “(On ?Block1 ?Block2)”: True,</a:t>
            </a:r>
          </a:p>
          <a:p>
            <a:r>
              <a:rPr lang="en-US" sz="1400" dirty="0">
                <a:latin typeface="Consolas" panose="020B0609020204030204" pitchFamily="49" charset="0"/>
                <a:cs typeface="Consolas" panose="020B0609020204030204" pitchFamily="49" charset="0"/>
              </a:rPr>
              <a:t>   “(On ?Block2 ?Block3)”: True}</a:t>
            </a:r>
          </a:p>
        </p:txBody>
      </p:sp>
      <p:sp>
        <p:nvSpPr>
          <p:cNvPr id="15" name="Shape 261">
            <a:extLst>
              <a:ext uri="{FF2B5EF4-FFF2-40B4-BE49-F238E27FC236}">
                <a16:creationId xmlns:a16="http://schemas.microsoft.com/office/drawing/2014/main" id="{9CDA9F59-035C-40B7-8425-B75BACF5B921}"/>
              </a:ext>
            </a:extLst>
          </p:cNvPr>
          <p:cNvSpPr/>
          <p:nvPr/>
        </p:nvSpPr>
        <p:spPr>
          <a:xfrm flipH="1">
            <a:off x="8273109" y="2435117"/>
            <a:ext cx="1196598" cy="1"/>
          </a:xfrm>
          <a:prstGeom prst="line">
            <a:avLst/>
          </a:prstGeom>
          <a:ln w="88900">
            <a:solidFill>
              <a:srgbClr val="000000"/>
            </a:solidFill>
            <a:miter lim="400000"/>
            <a:tailEnd type="triangle"/>
          </a:ln>
        </p:spPr>
        <p:txBody>
          <a:bodyPr lIns="35719" tIns="35719" rIns="35719" bIns="35719" anchor="ctr"/>
          <a:lstStyle/>
          <a:p>
            <a:pPr>
              <a:defRPr sz="2400"/>
            </a:pPr>
            <a:endParaRPr sz="1687"/>
          </a:p>
        </p:txBody>
      </p:sp>
      <p:sp>
        <p:nvSpPr>
          <p:cNvPr id="16" name="Shape 262">
            <a:extLst>
              <a:ext uri="{FF2B5EF4-FFF2-40B4-BE49-F238E27FC236}">
                <a16:creationId xmlns:a16="http://schemas.microsoft.com/office/drawing/2014/main" id="{1B892F11-9865-4944-B111-2878B07CF1FD}"/>
              </a:ext>
            </a:extLst>
          </p:cNvPr>
          <p:cNvSpPr/>
          <p:nvPr/>
        </p:nvSpPr>
        <p:spPr>
          <a:xfrm>
            <a:off x="9512800" y="2236761"/>
            <a:ext cx="1201612" cy="396712"/>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000"/>
            </a:lvl1pPr>
          </a:lstStyle>
          <a:p>
            <a:r>
              <a:rPr sz="2109" dirty="0"/>
              <a:t>Numerical</a:t>
            </a:r>
          </a:p>
        </p:txBody>
      </p:sp>
      <p:sp>
        <p:nvSpPr>
          <p:cNvPr id="17" name="Shape 263">
            <a:extLst>
              <a:ext uri="{FF2B5EF4-FFF2-40B4-BE49-F238E27FC236}">
                <a16:creationId xmlns:a16="http://schemas.microsoft.com/office/drawing/2014/main" id="{57E1E663-4F1D-48A1-B4F2-5DB8C4BA9E7D}"/>
              </a:ext>
            </a:extLst>
          </p:cNvPr>
          <p:cNvSpPr/>
          <p:nvPr/>
        </p:nvSpPr>
        <p:spPr>
          <a:xfrm flipH="1">
            <a:off x="8972548" y="3476257"/>
            <a:ext cx="661629" cy="0"/>
          </a:xfrm>
          <a:prstGeom prst="line">
            <a:avLst/>
          </a:prstGeom>
          <a:ln w="88900">
            <a:solidFill>
              <a:srgbClr val="000000"/>
            </a:solidFill>
            <a:miter lim="400000"/>
            <a:tailEnd type="triangle"/>
          </a:ln>
        </p:spPr>
        <p:txBody>
          <a:bodyPr lIns="35719" tIns="35719" rIns="35719" bIns="35719" anchor="ctr"/>
          <a:lstStyle/>
          <a:p>
            <a:pPr>
              <a:defRPr sz="2400"/>
            </a:pPr>
            <a:endParaRPr sz="1687"/>
          </a:p>
        </p:txBody>
      </p:sp>
      <p:sp>
        <p:nvSpPr>
          <p:cNvPr id="18" name="Shape 264">
            <a:extLst>
              <a:ext uri="{FF2B5EF4-FFF2-40B4-BE49-F238E27FC236}">
                <a16:creationId xmlns:a16="http://schemas.microsoft.com/office/drawing/2014/main" id="{20A5EF8E-B24E-49A5-8C39-E1C9158D80A2}"/>
              </a:ext>
            </a:extLst>
          </p:cNvPr>
          <p:cNvSpPr/>
          <p:nvPr/>
        </p:nvSpPr>
        <p:spPr>
          <a:xfrm>
            <a:off x="9710931" y="3277902"/>
            <a:ext cx="1003481" cy="396712"/>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000"/>
            </a:lvl1pPr>
          </a:lstStyle>
          <a:p>
            <a:r>
              <a:rPr sz="2109"/>
              <a:t>Nominal</a:t>
            </a:r>
          </a:p>
        </p:txBody>
      </p:sp>
      <p:sp>
        <p:nvSpPr>
          <p:cNvPr id="19" name="Shape 271">
            <a:extLst>
              <a:ext uri="{FF2B5EF4-FFF2-40B4-BE49-F238E27FC236}">
                <a16:creationId xmlns:a16="http://schemas.microsoft.com/office/drawing/2014/main" id="{53A981AF-7D51-437A-9C66-5868CEF730B9}"/>
              </a:ext>
            </a:extLst>
          </p:cNvPr>
          <p:cNvSpPr/>
          <p:nvPr/>
        </p:nvSpPr>
        <p:spPr>
          <a:xfrm flipV="1">
            <a:off x="5064784" y="2170261"/>
            <a:ext cx="1031216" cy="34753"/>
          </a:xfrm>
          <a:prstGeom prst="line">
            <a:avLst/>
          </a:prstGeom>
          <a:ln w="88900">
            <a:solidFill>
              <a:srgbClr val="000000"/>
            </a:solidFill>
            <a:miter lim="400000"/>
            <a:tailEnd type="triangle"/>
          </a:ln>
        </p:spPr>
        <p:txBody>
          <a:bodyPr lIns="35719" tIns="35719" rIns="35719" bIns="35719" anchor="ctr"/>
          <a:lstStyle/>
          <a:p>
            <a:pPr>
              <a:defRPr sz="2400"/>
            </a:pPr>
            <a:endParaRPr sz="1687"/>
          </a:p>
        </p:txBody>
      </p:sp>
      <p:sp>
        <p:nvSpPr>
          <p:cNvPr id="20" name="Shape 272">
            <a:extLst>
              <a:ext uri="{FF2B5EF4-FFF2-40B4-BE49-F238E27FC236}">
                <a16:creationId xmlns:a16="http://schemas.microsoft.com/office/drawing/2014/main" id="{222A5134-B2E3-4867-B938-EF40667D6578}"/>
              </a:ext>
            </a:extLst>
          </p:cNvPr>
          <p:cNvSpPr/>
          <p:nvPr/>
        </p:nvSpPr>
        <p:spPr>
          <a:xfrm flipV="1">
            <a:off x="4859309" y="3541281"/>
            <a:ext cx="1236691" cy="396712"/>
          </a:xfrm>
          <a:prstGeom prst="line">
            <a:avLst/>
          </a:prstGeom>
          <a:ln w="88900">
            <a:solidFill>
              <a:srgbClr val="000000"/>
            </a:solidFill>
            <a:miter lim="400000"/>
            <a:tailEnd type="triangle"/>
          </a:ln>
        </p:spPr>
        <p:txBody>
          <a:bodyPr lIns="35719" tIns="35719" rIns="35719" bIns="35719" anchor="ctr"/>
          <a:lstStyle/>
          <a:p>
            <a:pPr>
              <a:defRPr sz="2400"/>
            </a:pPr>
            <a:endParaRPr sz="1687"/>
          </a:p>
        </p:txBody>
      </p:sp>
      <p:sp>
        <p:nvSpPr>
          <p:cNvPr id="21" name="Shape 273">
            <a:extLst>
              <a:ext uri="{FF2B5EF4-FFF2-40B4-BE49-F238E27FC236}">
                <a16:creationId xmlns:a16="http://schemas.microsoft.com/office/drawing/2014/main" id="{9A5D906A-6587-4CDD-8644-7EE746352276}"/>
              </a:ext>
            </a:extLst>
          </p:cNvPr>
          <p:cNvSpPr/>
          <p:nvPr/>
        </p:nvSpPr>
        <p:spPr>
          <a:xfrm flipV="1">
            <a:off x="5427873" y="4915635"/>
            <a:ext cx="668127" cy="477596"/>
          </a:xfrm>
          <a:prstGeom prst="line">
            <a:avLst/>
          </a:prstGeom>
          <a:ln w="88900">
            <a:solidFill>
              <a:srgbClr val="000000"/>
            </a:solidFill>
            <a:miter lim="400000"/>
            <a:tailEnd type="triangle"/>
          </a:ln>
        </p:spPr>
        <p:txBody>
          <a:bodyPr lIns="35719" tIns="35719" rIns="35719" bIns="35719" anchor="ctr"/>
          <a:lstStyle/>
          <a:p>
            <a:pPr>
              <a:defRPr sz="2400"/>
            </a:pPr>
            <a:endParaRPr sz="1687"/>
          </a:p>
        </p:txBody>
      </p:sp>
      <p:sp>
        <p:nvSpPr>
          <p:cNvPr id="22" name="Shape 280">
            <a:extLst>
              <a:ext uri="{FF2B5EF4-FFF2-40B4-BE49-F238E27FC236}">
                <a16:creationId xmlns:a16="http://schemas.microsoft.com/office/drawing/2014/main" id="{04E27D16-F6EB-4401-82CE-BD47A3DBD752}"/>
              </a:ext>
            </a:extLst>
          </p:cNvPr>
          <p:cNvSpPr/>
          <p:nvPr/>
        </p:nvSpPr>
        <p:spPr>
          <a:xfrm flipH="1">
            <a:off x="9053563" y="5991161"/>
            <a:ext cx="401952" cy="1"/>
          </a:xfrm>
          <a:prstGeom prst="line">
            <a:avLst/>
          </a:prstGeom>
          <a:ln w="88900">
            <a:solidFill>
              <a:srgbClr val="000000"/>
            </a:solidFill>
            <a:miter lim="400000"/>
            <a:tailEnd type="triangle"/>
          </a:ln>
        </p:spPr>
        <p:txBody>
          <a:bodyPr lIns="35719" tIns="35719" rIns="35719" bIns="35719" anchor="ctr"/>
          <a:lstStyle/>
          <a:p>
            <a:pPr>
              <a:defRPr sz="2400"/>
            </a:pPr>
            <a:endParaRPr sz="1687"/>
          </a:p>
        </p:txBody>
      </p:sp>
      <p:sp>
        <p:nvSpPr>
          <p:cNvPr id="23" name="Shape 281">
            <a:extLst>
              <a:ext uri="{FF2B5EF4-FFF2-40B4-BE49-F238E27FC236}">
                <a16:creationId xmlns:a16="http://schemas.microsoft.com/office/drawing/2014/main" id="{A8BFA748-39DC-4AD6-9011-DE126F7D1ED2}"/>
              </a:ext>
            </a:extLst>
          </p:cNvPr>
          <p:cNvSpPr/>
          <p:nvPr/>
        </p:nvSpPr>
        <p:spPr>
          <a:xfrm>
            <a:off x="9543449" y="5792805"/>
            <a:ext cx="1170963" cy="396712"/>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000"/>
            </a:lvl1pPr>
          </a:lstStyle>
          <a:p>
            <a:r>
              <a:rPr sz="2109" dirty="0"/>
              <a:t>Relational</a:t>
            </a:r>
          </a:p>
        </p:txBody>
      </p:sp>
    </p:spTree>
    <p:extLst>
      <p:ext uri="{BB962C8B-B14F-4D97-AF65-F5344CB8AC3E}">
        <p14:creationId xmlns:p14="http://schemas.microsoft.com/office/powerpoint/2010/main" val="249067140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2" grpId="0" animBg="1"/>
      <p:bldP spid="2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Instance Representation in TRESTLE</a:t>
            </a:r>
          </a:p>
        </p:txBody>
      </p:sp>
      <p:sp>
        <p:nvSpPr>
          <p:cNvPr id="4" name="Slide Number Placeholder 3"/>
          <p:cNvSpPr>
            <a:spLocks noGrp="1"/>
          </p:cNvSpPr>
          <p:nvPr>
            <p:ph type="sldNum" sz="quarter" idx="2"/>
          </p:nvPr>
        </p:nvSpPr>
        <p:spPr/>
        <p:txBody>
          <a:bodyPr/>
          <a:lstStyle/>
          <a:p>
            <a:fld id="{86CB4B4D-7CA3-9044-876B-883B54F8677D}" type="slidenum">
              <a:rPr lang="en-US" smtClean="0"/>
              <a:t>19</a:t>
            </a:fld>
            <a:endParaRPr lang="en-US"/>
          </a:p>
        </p:txBody>
      </p:sp>
      <p:grpSp>
        <p:nvGrpSpPr>
          <p:cNvPr id="6" name="Group 5">
            <a:extLst>
              <a:ext uri="{FF2B5EF4-FFF2-40B4-BE49-F238E27FC236}">
                <a16:creationId xmlns:a16="http://schemas.microsoft.com/office/drawing/2014/main" id="{DF1048BD-23BA-41F5-B8A9-A313BBDE42CE}"/>
              </a:ext>
            </a:extLst>
          </p:cNvPr>
          <p:cNvGrpSpPr/>
          <p:nvPr/>
        </p:nvGrpSpPr>
        <p:grpSpPr>
          <a:xfrm>
            <a:off x="3219245" y="1812177"/>
            <a:ext cx="6855780" cy="4616648"/>
            <a:chOff x="3219245" y="1812177"/>
            <a:chExt cx="6855780" cy="4616648"/>
          </a:xfrm>
        </p:grpSpPr>
        <p:pic>
          <p:nvPicPr>
            <p:cNvPr id="5" name="av-example-small.png"/>
            <p:cNvPicPr>
              <a:picLocks noChangeAspect="1"/>
            </p:cNvPicPr>
            <p:nvPr/>
          </p:nvPicPr>
          <p:blipFill rotWithShape="1">
            <a:blip r:embed="rId2">
              <a:extLst/>
            </a:blip>
            <a:srcRect t="5180" r="73206"/>
            <a:stretch/>
          </p:blipFill>
          <p:spPr>
            <a:xfrm>
              <a:off x="3219245" y="1812177"/>
              <a:ext cx="2450035" cy="4462163"/>
            </a:xfrm>
            <a:prstGeom prst="rect">
              <a:avLst/>
            </a:prstGeom>
            <a:ln w="12700">
              <a:miter lim="400000"/>
            </a:ln>
          </p:spPr>
        </p:pic>
        <p:sp>
          <p:nvSpPr>
            <p:cNvPr id="3" name="TextBox 2">
              <a:extLst>
                <a:ext uri="{FF2B5EF4-FFF2-40B4-BE49-F238E27FC236}">
                  <a16:creationId xmlns:a16="http://schemas.microsoft.com/office/drawing/2014/main" id="{9D06268C-7481-47F5-B99D-7C3F0068FC4C}"/>
                </a:ext>
              </a:extLst>
            </p:cNvPr>
            <p:cNvSpPr txBox="1"/>
            <p:nvPr/>
          </p:nvSpPr>
          <p:spPr>
            <a:xfrm>
              <a:off x="5836970" y="1812177"/>
              <a:ext cx="4238055" cy="4616648"/>
            </a:xfrm>
            <a:prstGeom prst="rect">
              <a:avLst/>
            </a:prstGeom>
            <a:noFill/>
          </p:spPr>
          <p:txBody>
            <a:bodyPr wrap="square" rtlCol="0">
              <a:spAutoFit/>
            </a:bodyPr>
            <a:lstStyle/>
            <a:p>
              <a:r>
                <a:rPr lang="en-US" sz="1400" dirty="0">
                  <a:latin typeface="Consolas" panose="020B0609020204030204" pitchFamily="49" charset="0"/>
                  <a:cs typeface="Consolas" panose="020B0609020204030204" pitchFamily="49" charset="0"/>
                </a:rPr>
                <a:t>{ “_Success”: False,</a:t>
              </a:r>
            </a:p>
            <a:p>
              <a:r>
                <a:rPr lang="en-US" sz="1400" dirty="0">
                  <a:latin typeface="Consolas" panose="020B0609020204030204" pitchFamily="49" charset="0"/>
                  <a:cs typeface="Consolas" panose="020B0609020204030204" pitchFamily="49" charset="0"/>
                </a:rPr>
                <a:t>   “?Block1”: {“type”: “</a:t>
              </a:r>
              <a:r>
                <a:rPr lang="en-US" sz="1400" dirty="0" err="1">
                  <a:latin typeface="Consolas" panose="020B0609020204030204" pitchFamily="49" charset="0"/>
                  <a:cs typeface="Consolas" panose="020B0609020204030204" pitchFamily="49" charset="0"/>
                </a:rPr>
                <a:t>ufo</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“angle”: 0.0,</a:t>
              </a:r>
            </a:p>
            <a:p>
              <a:r>
                <a:rPr lang="en-US" sz="1400" dirty="0">
                  <a:latin typeface="Consolas" panose="020B0609020204030204" pitchFamily="49" charset="0"/>
                  <a:cs typeface="Consolas" panose="020B0609020204030204" pitchFamily="49" charset="0"/>
                </a:rPr>
                <a:t>      “left”: 0.1,</a:t>
              </a:r>
            </a:p>
            <a:p>
              <a:r>
                <a:rPr lang="en-US" sz="1400" dirty="0">
                  <a:latin typeface="Consolas" panose="020B0609020204030204" pitchFamily="49" charset="0"/>
                  <a:cs typeface="Consolas" panose="020B0609020204030204" pitchFamily="49" charset="0"/>
                </a:rPr>
                <a:t>      “right”: 2.8,</a:t>
              </a:r>
            </a:p>
            <a:p>
              <a:r>
                <a:rPr lang="en-US" sz="1400" dirty="0">
                  <a:latin typeface="Consolas" panose="020B0609020204030204" pitchFamily="49" charset="0"/>
                  <a:cs typeface="Consolas" panose="020B0609020204030204" pitchFamily="49" charset="0"/>
                </a:rPr>
                <a:t>      “bottom”: 4.1,</a:t>
              </a:r>
            </a:p>
            <a:p>
              <a:r>
                <a:rPr lang="en-US" sz="1400" dirty="0">
                  <a:latin typeface="Consolas" panose="020B0609020204030204" pitchFamily="49" charset="0"/>
                  <a:cs typeface="Consolas" panose="020B0609020204030204" pitchFamily="49" charset="0"/>
                </a:rPr>
                <a:t>      “top”: 5.6},</a:t>
              </a:r>
            </a:p>
            <a:p>
              <a:r>
                <a:rPr lang="en-US" sz="1400" dirty="0">
                  <a:latin typeface="Consolas" panose="020B0609020204030204" pitchFamily="49" charset="0"/>
                  <a:cs typeface="Consolas" panose="020B0609020204030204" pitchFamily="49" charset="0"/>
                </a:rPr>
                <a:t>   “?Block2”:{ “type”: “</a:t>
              </a:r>
              <a:r>
                <a:rPr lang="en-US" sz="1400" dirty="0" err="1">
                  <a:latin typeface="Consolas" panose="020B0609020204030204" pitchFamily="49" charset="0"/>
                  <a:cs typeface="Consolas" panose="020B0609020204030204" pitchFamily="49" charset="0"/>
                </a:rPr>
                <a:t>rect</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“angle”: 90.0,</a:t>
              </a:r>
            </a:p>
            <a:p>
              <a:r>
                <a:rPr lang="en-US" sz="1400" dirty="0">
                  <a:latin typeface="Consolas" panose="020B0609020204030204" pitchFamily="49" charset="0"/>
                  <a:cs typeface="Consolas" panose="020B0609020204030204" pitchFamily="49" charset="0"/>
                </a:rPr>
                <a:t>      “left”: 0.9,</a:t>
              </a:r>
            </a:p>
            <a:p>
              <a:r>
                <a:rPr lang="en-US" sz="1400" dirty="0">
                  <a:latin typeface="Consolas" panose="020B0609020204030204" pitchFamily="49" charset="0"/>
                  <a:cs typeface="Consolas" panose="020B0609020204030204" pitchFamily="49" charset="0"/>
                </a:rPr>
                <a:t>      “right”: 1.9,</a:t>
              </a:r>
            </a:p>
            <a:p>
              <a:r>
                <a:rPr lang="en-US" sz="1400" dirty="0">
                  <a:latin typeface="Consolas" panose="020B0609020204030204" pitchFamily="49" charset="0"/>
                  <a:cs typeface="Consolas" panose="020B0609020204030204" pitchFamily="49" charset="0"/>
                </a:rPr>
                <a:t>      “bottom”: 1.1,</a:t>
              </a:r>
            </a:p>
            <a:p>
              <a:r>
                <a:rPr lang="en-US" sz="1400" dirty="0">
                  <a:latin typeface="Consolas" panose="020B0609020204030204" pitchFamily="49" charset="0"/>
                  <a:cs typeface="Consolas" panose="020B0609020204030204" pitchFamily="49" charset="0"/>
                </a:rPr>
                <a:t>      “top”: 4.1},</a:t>
              </a:r>
            </a:p>
            <a:p>
              <a:r>
                <a:rPr lang="en-US" sz="1400" dirty="0">
                  <a:latin typeface="Consolas" panose="020B0609020204030204" pitchFamily="49" charset="0"/>
                  <a:cs typeface="Consolas" panose="020B0609020204030204" pitchFamily="49" charset="0"/>
                </a:rPr>
                <a:t>   “?Block3”:{ “type”: “</a:t>
              </a:r>
              <a:r>
                <a:rPr lang="en-US" sz="1400" dirty="0" err="1">
                  <a:latin typeface="Consolas" panose="020B0609020204030204" pitchFamily="49" charset="0"/>
                  <a:cs typeface="Consolas" panose="020B0609020204030204" pitchFamily="49" charset="0"/>
                </a:rPr>
                <a:t>rect</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“angle”: 0.0,</a:t>
              </a:r>
            </a:p>
            <a:p>
              <a:r>
                <a:rPr lang="en-US" sz="1400" dirty="0">
                  <a:latin typeface="Consolas" panose="020B0609020204030204" pitchFamily="49" charset="0"/>
                  <a:cs typeface="Consolas" panose="020B0609020204030204" pitchFamily="49" charset="0"/>
                </a:rPr>
                <a:t>      “left”: 0.0,</a:t>
              </a:r>
            </a:p>
            <a:p>
              <a:r>
                <a:rPr lang="en-US" sz="1400" dirty="0">
                  <a:latin typeface="Consolas" panose="020B0609020204030204" pitchFamily="49" charset="0"/>
                  <a:cs typeface="Consolas" panose="020B0609020204030204" pitchFamily="49" charset="0"/>
                </a:rPr>
                <a:t>      “right”: 3.0,</a:t>
              </a:r>
            </a:p>
            <a:p>
              <a:r>
                <a:rPr lang="en-US" sz="1400" dirty="0">
                  <a:latin typeface="Consolas" panose="020B0609020204030204" pitchFamily="49" charset="0"/>
                  <a:cs typeface="Consolas" panose="020B0609020204030204" pitchFamily="49" charset="0"/>
                </a:rPr>
                <a:t>      “bottom”: 0.0,</a:t>
              </a:r>
            </a:p>
            <a:p>
              <a:r>
                <a:rPr lang="en-US" sz="1400" dirty="0">
                  <a:latin typeface="Consolas" panose="020B0609020204030204" pitchFamily="49" charset="0"/>
                  <a:cs typeface="Consolas" panose="020B0609020204030204" pitchFamily="49" charset="0"/>
                </a:rPr>
                <a:t>      “top”: 1.0},</a:t>
              </a:r>
            </a:p>
            <a:p>
              <a:r>
                <a:rPr lang="en-US" sz="1400" dirty="0">
                  <a:latin typeface="Consolas" panose="020B0609020204030204" pitchFamily="49" charset="0"/>
                  <a:cs typeface="Consolas" panose="020B0609020204030204" pitchFamily="49" charset="0"/>
                </a:rPr>
                <a:t>   “(On ?Block1 ?Block2)”: True,</a:t>
              </a:r>
            </a:p>
            <a:p>
              <a:r>
                <a:rPr lang="en-US" sz="1400" dirty="0">
                  <a:latin typeface="Consolas" panose="020B0609020204030204" pitchFamily="49" charset="0"/>
                  <a:cs typeface="Consolas" panose="020B0609020204030204" pitchFamily="49" charset="0"/>
                </a:rPr>
                <a:t>   “(On ?Block2 ?Block3)”: True}</a:t>
              </a:r>
            </a:p>
          </p:txBody>
        </p:sp>
      </p:grpSp>
      <p:sp>
        <p:nvSpPr>
          <p:cNvPr id="15" name="Shape 261">
            <a:extLst>
              <a:ext uri="{FF2B5EF4-FFF2-40B4-BE49-F238E27FC236}">
                <a16:creationId xmlns:a16="http://schemas.microsoft.com/office/drawing/2014/main" id="{9CDA9F59-035C-40B7-8425-B75BACF5B921}"/>
              </a:ext>
            </a:extLst>
          </p:cNvPr>
          <p:cNvSpPr/>
          <p:nvPr/>
        </p:nvSpPr>
        <p:spPr>
          <a:xfrm flipH="1">
            <a:off x="8273109" y="2435117"/>
            <a:ext cx="1196598" cy="1"/>
          </a:xfrm>
          <a:prstGeom prst="line">
            <a:avLst/>
          </a:prstGeom>
          <a:ln w="88900">
            <a:solidFill>
              <a:srgbClr val="000000"/>
            </a:solidFill>
            <a:miter lim="400000"/>
            <a:tailEnd type="triangle"/>
          </a:ln>
        </p:spPr>
        <p:txBody>
          <a:bodyPr lIns="35719" tIns="35719" rIns="35719" bIns="35719" anchor="ctr"/>
          <a:lstStyle/>
          <a:p>
            <a:pPr>
              <a:defRPr sz="2400"/>
            </a:pPr>
            <a:endParaRPr sz="1687"/>
          </a:p>
        </p:txBody>
      </p:sp>
      <p:sp>
        <p:nvSpPr>
          <p:cNvPr id="16" name="Shape 262">
            <a:extLst>
              <a:ext uri="{FF2B5EF4-FFF2-40B4-BE49-F238E27FC236}">
                <a16:creationId xmlns:a16="http://schemas.microsoft.com/office/drawing/2014/main" id="{1B892F11-9865-4944-B111-2878B07CF1FD}"/>
              </a:ext>
            </a:extLst>
          </p:cNvPr>
          <p:cNvSpPr/>
          <p:nvPr/>
        </p:nvSpPr>
        <p:spPr>
          <a:xfrm>
            <a:off x="9512800" y="2236761"/>
            <a:ext cx="1201612" cy="396712"/>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000"/>
            </a:lvl1pPr>
          </a:lstStyle>
          <a:p>
            <a:r>
              <a:rPr sz="2109" dirty="0"/>
              <a:t>Numerical</a:t>
            </a:r>
          </a:p>
        </p:txBody>
      </p:sp>
      <p:sp>
        <p:nvSpPr>
          <p:cNvPr id="17" name="Shape 263">
            <a:extLst>
              <a:ext uri="{FF2B5EF4-FFF2-40B4-BE49-F238E27FC236}">
                <a16:creationId xmlns:a16="http://schemas.microsoft.com/office/drawing/2014/main" id="{57E1E663-4F1D-48A1-B4F2-5DB8C4BA9E7D}"/>
              </a:ext>
            </a:extLst>
          </p:cNvPr>
          <p:cNvSpPr/>
          <p:nvPr/>
        </p:nvSpPr>
        <p:spPr>
          <a:xfrm flipH="1">
            <a:off x="8972548" y="3476257"/>
            <a:ext cx="661629" cy="0"/>
          </a:xfrm>
          <a:prstGeom prst="line">
            <a:avLst/>
          </a:prstGeom>
          <a:ln w="88900">
            <a:solidFill>
              <a:srgbClr val="000000"/>
            </a:solidFill>
            <a:miter lim="400000"/>
            <a:tailEnd type="triangle"/>
          </a:ln>
        </p:spPr>
        <p:txBody>
          <a:bodyPr lIns="35719" tIns="35719" rIns="35719" bIns="35719" anchor="ctr"/>
          <a:lstStyle/>
          <a:p>
            <a:pPr>
              <a:defRPr sz="2400"/>
            </a:pPr>
            <a:endParaRPr sz="1687"/>
          </a:p>
        </p:txBody>
      </p:sp>
      <p:sp>
        <p:nvSpPr>
          <p:cNvPr id="18" name="Shape 264">
            <a:extLst>
              <a:ext uri="{FF2B5EF4-FFF2-40B4-BE49-F238E27FC236}">
                <a16:creationId xmlns:a16="http://schemas.microsoft.com/office/drawing/2014/main" id="{20A5EF8E-B24E-49A5-8C39-E1C9158D80A2}"/>
              </a:ext>
            </a:extLst>
          </p:cNvPr>
          <p:cNvSpPr/>
          <p:nvPr/>
        </p:nvSpPr>
        <p:spPr>
          <a:xfrm>
            <a:off x="9710931" y="3277902"/>
            <a:ext cx="1003481" cy="396712"/>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000"/>
            </a:lvl1pPr>
          </a:lstStyle>
          <a:p>
            <a:r>
              <a:rPr sz="2109"/>
              <a:t>Nominal</a:t>
            </a:r>
          </a:p>
        </p:txBody>
      </p:sp>
      <p:sp>
        <p:nvSpPr>
          <p:cNvPr id="19" name="Shape 271">
            <a:extLst>
              <a:ext uri="{FF2B5EF4-FFF2-40B4-BE49-F238E27FC236}">
                <a16:creationId xmlns:a16="http://schemas.microsoft.com/office/drawing/2014/main" id="{53A981AF-7D51-437A-9C66-5868CEF730B9}"/>
              </a:ext>
            </a:extLst>
          </p:cNvPr>
          <p:cNvSpPr/>
          <p:nvPr/>
        </p:nvSpPr>
        <p:spPr>
          <a:xfrm flipV="1">
            <a:off x="5064784" y="2170261"/>
            <a:ext cx="1031216" cy="34753"/>
          </a:xfrm>
          <a:prstGeom prst="line">
            <a:avLst/>
          </a:prstGeom>
          <a:ln w="88900">
            <a:solidFill>
              <a:srgbClr val="000000"/>
            </a:solidFill>
            <a:miter lim="400000"/>
            <a:tailEnd type="triangle"/>
          </a:ln>
        </p:spPr>
        <p:txBody>
          <a:bodyPr lIns="35719" tIns="35719" rIns="35719" bIns="35719" anchor="ctr"/>
          <a:lstStyle/>
          <a:p>
            <a:pPr>
              <a:defRPr sz="2400"/>
            </a:pPr>
            <a:endParaRPr sz="1687"/>
          </a:p>
        </p:txBody>
      </p:sp>
      <p:sp>
        <p:nvSpPr>
          <p:cNvPr id="20" name="Shape 272">
            <a:extLst>
              <a:ext uri="{FF2B5EF4-FFF2-40B4-BE49-F238E27FC236}">
                <a16:creationId xmlns:a16="http://schemas.microsoft.com/office/drawing/2014/main" id="{222A5134-B2E3-4867-B938-EF40667D6578}"/>
              </a:ext>
            </a:extLst>
          </p:cNvPr>
          <p:cNvSpPr/>
          <p:nvPr/>
        </p:nvSpPr>
        <p:spPr>
          <a:xfrm flipV="1">
            <a:off x="4859309" y="3541281"/>
            <a:ext cx="1236691" cy="396712"/>
          </a:xfrm>
          <a:prstGeom prst="line">
            <a:avLst/>
          </a:prstGeom>
          <a:ln w="88900">
            <a:solidFill>
              <a:srgbClr val="000000"/>
            </a:solidFill>
            <a:miter lim="400000"/>
            <a:tailEnd type="triangle"/>
          </a:ln>
        </p:spPr>
        <p:txBody>
          <a:bodyPr lIns="35719" tIns="35719" rIns="35719" bIns="35719" anchor="ctr"/>
          <a:lstStyle/>
          <a:p>
            <a:pPr>
              <a:defRPr sz="2400"/>
            </a:pPr>
            <a:endParaRPr sz="1687"/>
          </a:p>
        </p:txBody>
      </p:sp>
      <p:sp>
        <p:nvSpPr>
          <p:cNvPr id="21" name="Shape 273">
            <a:extLst>
              <a:ext uri="{FF2B5EF4-FFF2-40B4-BE49-F238E27FC236}">
                <a16:creationId xmlns:a16="http://schemas.microsoft.com/office/drawing/2014/main" id="{9A5D906A-6587-4CDD-8644-7EE746352276}"/>
              </a:ext>
            </a:extLst>
          </p:cNvPr>
          <p:cNvSpPr/>
          <p:nvPr/>
        </p:nvSpPr>
        <p:spPr>
          <a:xfrm flipV="1">
            <a:off x="5427873" y="4915635"/>
            <a:ext cx="668127" cy="477596"/>
          </a:xfrm>
          <a:prstGeom prst="line">
            <a:avLst/>
          </a:prstGeom>
          <a:ln w="88900">
            <a:solidFill>
              <a:srgbClr val="000000"/>
            </a:solidFill>
            <a:miter lim="400000"/>
            <a:tailEnd type="triangle"/>
          </a:ln>
        </p:spPr>
        <p:txBody>
          <a:bodyPr lIns="35719" tIns="35719" rIns="35719" bIns="35719" anchor="ctr"/>
          <a:lstStyle/>
          <a:p>
            <a:pPr>
              <a:defRPr sz="2400"/>
            </a:pPr>
            <a:endParaRPr sz="1687"/>
          </a:p>
        </p:txBody>
      </p:sp>
      <p:sp>
        <p:nvSpPr>
          <p:cNvPr id="22" name="Shape 280">
            <a:extLst>
              <a:ext uri="{FF2B5EF4-FFF2-40B4-BE49-F238E27FC236}">
                <a16:creationId xmlns:a16="http://schemas.microsoft.com/office/drawing/2014/main" id="{04E27D16-F6EB-4401-82CE-BD47A3DBD752}"/>
              </a:ext>
            </a:extLst>
          </p:cNvPr>
          <p:cNvSpPr/>
          <p:nvPr/>
        </p:nvSpPr>
        <p:spPr>
          <a:xfrm flipH="1">
            <a:off x="9053563" y="5991161"/>
            <a:ext cx="401952" cy="1"/>
          </a:xfrm>
          <a:prstGeom prst="line">
            <a:avLst/>
          </a:prstGeom>
          <a:ln w="88900">
            <a:solidFill>
              <a:srgbClr val="000000"/>
            </a:solidFill>
            <a:miter lim="400000"/>
            <a:tailEnd type="triangle"/>
          </a:ln>
        </p:spPr>
        <p:txBody>
          <a:bodyPr lIns="35719" tIns="35719" rIns="35719" bIns="35719" anchor="ctr"/>
          <a:lstStyle/>
          <a:p>
            <a:pPr>
              <a:defRPr sz="2400"/>
            </a:pPr>
            <a:endParaRPr sz="1687"/>
          </a:p>
        </p:txBody>
      </p:sp>
      <p:sp>
        <p:nvSpPr>
          <p:cNvPr id="23" name="Shape 281">
            <a:extLst>
              <a:ext uri="{FF2B5EF4-FFF2-40B4-BE49-F238E27FC236}">
                <a16:creationId xmlns:a16="http://schemas.microsoft.com/office/drawing/2014/main" id="{A8BFA748-39DC-4AD6-9011-DE126F7D1ED2}"/>
              </a:ext>
            </a:extLst>
          </p:cNvPr>
          <p:cNvSpPr/>
          <p:nvPr/>
        </p:nvSpPr>
        <p:spPr>
          <a:xfrm>
            <a:off x="9543449" y="5792805"/>
            <a:ext cx="1170963" cy="396712"/>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3000"/>
            </a:lvl1pPr>
          </a:lstStyle>
          <a:p>
            <a:r>
              <a:rPr sz="2109" dirty="0"/>
              <a:t>Relational</a:t>
            </a:r>
          </a:p>
        </p:txBody>
      </p:sp>
    </p:spTree>
    <p:extLst>
      <p:ext uri="{BB962C8B-B14F-4D97-AF65-F5344CB8AC3E}">
        <p14:creationId xmlns:p14="http://schemas.microsoft.com/office/powerpoint/2010/main" val="272979747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2" grpId="0" animBg="1"/>
      <p:bldP spid="2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US" sz="4000" dirty="0"/>
              <a:t>What does learner experience look like?</a:t>
            </a:r>
          </a:p>
        </p:txBody>
      </p:sp>
      <p:sp>
        <p:nvSpPr>
          <p:cNvPr id="3" name="Date Placeholder 2"/>
          <p:cNvSpPr>
            <a:spLocks noGrp="1"/>
          </p:cNvSpPr>
          <p:nvPr>
            <p:ph type="dt" sz="half" idx="10"/>
          </p:nvPr>
        </p:nvSpPr>
        <p:spPr/>
        <p:txBody>
          <a:bodyPr/>
          <a:lstStyle/>
          <a:p>
            <a:r>
              <a:rPr lang="en-US"/>
              <a:t>2019-03-04</a:t>
            </a:r>
          </a:p>
        </p:txBody>
      </p:sp>
      <p:sp>
        <p:nvSpPr>
          <p:cNvPr id="4" name="Footer Placeholder 3"/>
          <p:cNvSpPr>
            <a:spLocks noGrp="1"/>
          </p:cNvSpPr>
          <p:nvPr>
            <p:ph type="ftr" sz="quarter" idx="11"/>
          </p:nvPr>
        </p:nvSpPr>
        <p:spPr/>
        <p:txBody>
          <a:bodyPr/>
          <a:lstStyle/>
          <a:p>
            <a:r>
              <a:rPr lang="en-US"/>
              <a:t>@ LAK EdViz Workshop</a:t>
            </a:r>
            <a:endParaRPr lang="en-US" dirty="0"/>
          </a:p>
        </p:txBody>
      </p:sp>
      <p:sp>
        <p:nvSpPr>
          <p:cNvPr id="5" name="Slide Number Placeholder 4"/>
          <p:cNvSpPr>
            <a:spLocks noGrp="1"/>
          </p:cNvSpPr>
          <p:nvPr>
            <p:ph type="sldNum" sz="quarter" idx="12"/>
          </p:nvPr>
        </p:nvSpPr>
        <p:spPr/>
        <p:txBody>
          <a:bodyPr/>
          <a:lstStyle/>
          <a:p>
            <a:fld id="{47971AED-85B2-4588-978A-6CF2A5B557E6}" type="slidenum">
              <a:rPr lang="en-US" smtClean="0"/>
              <a:t>2</a:t>
            </a:fld>
            <a:endParaRPr lang="en-US"/>
          </a:p>
        </p:txBody>
      </p:sp>
      <p:sp>
        <p:nvSpPr>
          <p:cNvPr id="10" name="Text Placeholder 9"/>
          <p:cNvSpPr>
            <a:spLocks noGrp="1"/>
          </p:cNvSpPr>
          <p:nvPr>
            <p:ph type="body" sz="quarter" idx="13"/>
          </p:nvPr>
        </p:nvSpPr>
        <p:spPr/>
        <p:txBody>
          <a:bodyPr/>
          <a:lstStyle/>
          <a:p>
            <a:r>
              <a:rPr lang="en-US" dirty="0"/>
              <a:t>[Choi, </a:t>
            </a:r>
            <a:r>
              <a:rPr lang="en-US" i="1" dirty="0"/>
              <a:t>et al., </a:t>
            </a:r>
            <a:r>
              <a:rPr lang="en-US" dirty="0"/>
              <a:t>2016]</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8601" y="1469986"/>
            <a:ext cx="8934799" cy="4605416"/>
          </a:xfrm>
          <a:prstGeom prst="rect">
            <a:avLst/>
          </a:prstGeom>
        </p:spPr>
      </p:pic>
    </p:spTree>
    <p:extLst>
      <p:ext uri="{BB962C8B-B14F-4D97-AF65-F5344CB8AC3E}">
        <p14:creationId xmlns:p14="http://schemas.microsoft.com/office/powerpoint/2010/main" val="1329808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Partial Matching</a:t>
            </a:r>
          </a:p>
        </p:txBody>
      </p:sp>
      <p:sp>
        <p:nvSpPr>
          <p:cNvPr id="5" name="Content Placeholder 4"/>
          <p:cNvSpPr>
            <a:spLocks noGrp="1"/>
          </p:cNvSpPr>
          <p:nvPr>
            <p:ph idx="1"/>
          </p:nvPr>
        </p:nvSpPr>
        <p:spPr/>
        <p:txBody>
          <a:bodyPr/>
          <a:lstStyle/>
          <a:p>
            <a:pPr indent="0">
              <a:buNone/>
            </a:pPr>
            <a:r>
              <a:rPr lang="en-US" dirty="0"/>
              <a:t>Rename objects to maximize the expected number of correct guesses in the root concept: </a:t>
            </a:r>
          </a:p>
        </p:txBody>
      </p:sp>
      <p:sp>
        <p:nvSpPr>
          <p:cNvPr id="4" name="Slide Number Placeholder 3"/>
          <p:cNvSpPr>
            <a:spLocks noGrp="1"/>
          </p:cNvSpPr>
          <p:nvPr>
            <p:ph type="sldNum" sz="quarter" idx="12"/>
          </p:nvPr>
        </p:nvSpPr>
        <p:spPr/>
        <p:txBody>
          <a:bodyPr/>
          <a:lstStyle/>
          <a:p>
            <a:fld id="{86CB4B4D-7CA3-9044-876B-883B54F8677D}" type="slidenum">
              <a:rPr lang="en-US" smtClean="0"/>
              <a:t>20</a:t>
            </a:fld>
            <a:endParaRPr lang="en-US"/>
          </a:p>
        </p:txBody>
      </p:sp>
      <p:sp>
        <p:nvSpPr>
          <p:cNvPr id="3" name="Text Placeholder 2"/>
          <p:cNvSpPr>
            <a:spLocks noGrp="1"/>
          </p:cNvSpPr>
          <p:nvPr>
            <p:ph type="body" sz="quarter" idx="13"/>
          </p:nvPr>
        </p:nvSpPr>
        <p:spPr/>
        <p:txBody>
          <a:bodyPr/>
          <a:lstStyle/>
          <a:p>
            <a:endParaRPr lang="en-US" dirty="0"/>
          </a:p>
        </p:txBody>
      </p:sp>
      <p:sp>
        <p:nvSpPr>
          <p:cNvPr id="7" name="Shape 361"/>
          <p:cNvSpPr/>
          <p:nvPr/>
        </p:nvSpPr>
        <p:spPr>
          <a:xfrm>
            <a:off x="6347545" y="3210584"/>
            <a:ext cx="3214021" cy="2780569"/>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a:defRPr sz="2000"/>
            </a:pPr>
            <a:r>
              <a:rPr sz="1600" dirty="0">
                <a:latin typeface="Consolas" panose="020B0609020204030204" pitchFamily="49" charset="0"/>
                <a:cs typeface="Consolas" panose="020B0609020204030204" pitchFamily="49" charset="0"/>
              </a:rPr>
              <a:t>{ Successful: False,</a:t>
            </a:r>
          </a:p>
          <a:p>
            <a:pPr>
              <a:defRPr sz="2000"/>
            </a:pPr>
            <a:r>
              <a:rPr lang="en-US" sz="1600" dirty="0">
                <a:solidFill>
                  <a:schemeClr val="accent5"/>
                </a:solidFill>
                <a:latin typeface="Consolas" panose="020B0609020204030204" pitchFamily="49" charset="0"/>
                <a:cs typeface="Consolas" panose="020B0609020204030204" pitchFamily="49" charset="0"/>
              </a:rPr>
              <a:t>  </a:t>
            </a:r>
            <a:r>
              <a:rPr sz="1600" dirty="0">
                <a:solidFill>
                  <a:schemeClr val="accent2"/>
                </a:solidFill>
                <a:latin typeface="Consolas" panose="020B0609020204030204" pitchFamily="49" charset="0"/>
                <a:cs typeface="Consolas" panose="020B0609020204030204" pitchFamily="49" charset="0"/>
              </a:rPr>
              <a:t>c3</a:t>
            </a:r>
            <a:r>
              <a:rPr sz="1600" dirty="0">
                <a:latin typeface="Consolas" panose="020B0609020204030204" pitchFamily="49" charset="0"/>
                <a:cs typeface="Consolas" panose="020B0609020204030204" pitchFamily="49" charset="0"/>
              </a:rPr>
              <a:t>: { type: “</a:t>
            </a:r>
            <a:r>
              <a:rPr sz="1600" dirty="0" err="1">
                <a:latin typeface="Consolas" panose="020B0609020204030204" pitchFamily="49" charset="0"/>
                <a:cs typeface="Consolas" panose="020B0609020204030204" pitchFamily="49" charset="0"/>
              </a:rPr>
              <a:t>ufo</a:t>
            </a:r>
            <a:r>
              <a:rPr sz="1600" dirty="0">
                <a:latin typeface="Consolas" panose="020B0609020204030204" pitchFamily="49" charset="0"/>
                <a:cs typeface="Consolas" panose="020B0609020204030204" pitchFamily="49" charset="0"/>
              </a:rPr>
              <a:t>”, … },</a:t>
            </a:r>
          </a:p>
          <a:p>
            <a:pPr>
              <a:defRPr sz="2000"/>
            </a:pPr>
            <a:r>
              <a:rPr lang="en-US" sz="1600" dirty="0">
                <a:solidFill>
                  <a:schemeClr val="accent5"/>
                </a:solidFill>
                <a:latin typeface="Consolas" panose="020B0609020204030204" pitchFamily="49" charset="0"/>
                <a:cs typeface="Consolas" panose="020B0609020204030204" pitchFamily="49" charset="0"/>
              </a:rPr>
              <a:t>  </a:t>
            </a:r>
            <a:r>
              <a:rPr sz="1600" dirty="0">
                <a:solidFill>
                  <a:schemeClr val="accent2"/>
                </a:solidFill>
                <a:latin typeface="Consolas" panose="020B0609020204030204" pitchFamily="49" charset="0"/>
                <a:cs typeface="Consolas" panose="020B0609020204030204" pitchFamily="49" charset="0"/>
              </a:rPr>
              <a:t>c2</a:t>
            </a:r>
            <a:r>
              <a:rPr sz="1600" dirty="0">
                <a:latin typeface="Consolas" panose="020B0609020204030204" pitchFamily="49" charset="0"/>
                <a:cs typeface="Consolas" panose="020B0609020204030204" pitchFamily="49" charset="0"/>
              </a:rPr>
              <a:t>: { type: “</a:t>
            </a:r>
            <a:r>
              <a:rPr sz="1600" dirty="0" err="1">
                <a:latin typeface="Consolas" panose="020B0609020204030204" pitchFamily="49" charset="0"/>
                <a:cs typeface="Consolas" panose="020B0609020204030204" pitchFamily="49" charset="0"/>
              </a:rPr>
              <a:t>rect</a:t>
            </a:r>
            <a:r>
              <a:rPr sz="1600" dirty="0">
                <a:latin typeface="Consolas" panose="020B0609020204030204" pitchFamily="49" charset="0"/>
                <a:cs typeface="Consolas" panose="020B0609020204030204" pitchFamily="49" charset="0"/>
              </a:rPr>
              <a:t>”, </a:t>
            </a:r>
          </a:p>
          <a:p>
            <a:pPr>
              <a:defRPr sz="2000"/>
            </a:pPr>
            <a:r>
              <a:rPr lang="en-US" sz="1600" dirty="0">
                <a:latin typeface="Consolas" panose="020B0609020204030204" pitchFamily="49" charset="0"/>
                <a:cs typeface="Consolas" panose="020B0609020204030204" pitchFamily="49" charset="0"/>
              </a:rPr>
              <a:t>        </a:t>
            </a:r>
            <a:r>
              <a:rPr sz="1600" dirty="0">
                <a:latin typeface="Consolas" panose="020B0609020204030204" pitchFamily="49" charset="0"/>
                <a:cs typeface="Consolas" panose="020B0609020204030204" pitchFamily="49" charset="0"/>
              </a:rPr>
              <a:t>angle: 90.0, </a:t>
            </a:r>
          </a:p>
          <a:p>
            <a:pPr>
              <a:defRPr sz="2000"/>
            </a:pPr>
            <a:r>
              <a:rPr sz="1600" dirty="0">
                <a:latin typeface="Consolas" panose="020B0609020204030204" pitchFamily="49" charset="0"/>
                <a:cs typeface="Consolas" panose="020B0609020204030204" pitchFamily="49" charset="0"/>
              </a:rPr>
              <a:t>        …},</a:t>
            </a:r>
          </a:p>
          <a:p>
            <a:pPr>
              <a:defRPr sz="2000"/>
            </a:pPr>
            <a:r>
              <a:rPr lang="en-US" sz="1600" dirty="0">
                <a:solidFill>
                  <a:schemeClr val="accent5"/>
                </a:solidFill>
                <a:latin typeface="Consolas" panose="020B0609020204030204" pitchFamily="49" charset="0"/>
                <a:cs typeface="Consolas" panose="020B0609020204030204" pitchFamily="49" charset="0"/>
              </a:rPr>
              <a:t>  </a:t>
            </a:r>
            <a:r>
              <a:rPr sz="1600" dirty="0">
                <a:solidFill>
                  <a:schemeClr val="accent2"/>
                </a:solidFill>
                <a:latin typeface="Consolas" panose="020B0609020204030204" pitchFamily="49" charset="0"/>
                <a:cs typeface="Consolas" panose="020B0609020204030204" pitchFamily="49" charset="0"/>
              </a:rPr>
              <a:t>c1</a:t>
            </a:r>
            <a:r>
              <a:rPr sz="1600" dirty="0">
                <a:latin typeface="Consolas" panose="020B0609020204030204" pitchFamily="49" charset="0"/>
                <a:cs typeface="Consolas" panose="020B0609020204030204" pitchFamily="49" charset="0"/>
              </a:rPr>
              <a:t>: { type: “</a:t>
            </a:r>
            <a:r>
              <a:rPr sz="1600" dirty="0" err="1">
                <a:latin typeface="Consolas" panose="020B0609020204030204" pitchFamily="49" charset="0"/>
                <a:cs typeface="Consolas" panose="020B0609020204030204" pitchFamily="49" charset="0"/>
              </a:rPr>
              <a:t>rect</a:t>
            </a:r>
            <a:r>
              <a:rPr sz="1600" dirty="0">
                <a:latin typeface="Consolas" panose="020B0609020204030204" pitchFamily="49" charset="0"/>
                <a:cs typeface="Consolas" panose="020B0609020204030204" pitchFamily="49" charset="0"/>
              </a:rPr>
              <a:t>”, </a:t>
            </a:r>
          </a:p>
          <a:p>
            <a:pPr>
              <a:defRPr sz="2000"/>
            </a:pPr>
            <a:r>
              <a:rPr lang="en-US" sz="1600" dirty="0">
                <a:latin typeface="Consolas" panose="020B0609020204030204" pitchFamily="49" charset="0"/>
                <a:cs typeface="Consolas" panose="020B0609020204030204" pitchFamily="49" charset="0"/>
              </a:rPr>
              <a:t>        </a:t>
            </a:r>
            <a:r>
              <a:rPr sz="1600" dirty="0">
                <a:latin typeface="Consolas" panose="020B0609020204030204" pitchFamily="49" charset="0"/>
                <a:cs typeface="Consolas" panose="020B0609020204030204" pitchFamily="49" charset="0"/>
              </a:rPr>
              <a:t>angle: 0.0, </a:t>
            </a:r>
          </a:p>
          <a:p>
            <a:pPr>
              <a:defRPr sz="2000"/>
            </a:pPr>
            <a:r>
              <a:rPr lang="en-US" sz="1600" dirty="0">
                <a:latin typeface="Consolas" panose="020B0609020204030204" pitchFamily="49" charset="0"/>
                <a:cs typeface="Consolas" panose="020B0609020204030204" pitchFamily="49" charset="0"/>
              </a:rPr>
              <a:t>        </a:t>
            </a:r>
            <a:r>
              <a:rPr sz="1600" dirty="0">
                <a:latin typeface="Consolas" panose="020B0609020204030204" pitchFamily="49" charset="0"/>
                <a:cs typeface="Consolas" panose="020B0609020204030204" pitchFamily="49" charset="0"/>
              </a:rPr>
              <a:t>…},                 </a:t>
            </a:r>
          </a:p>
          <a:p>
            <a:pPr>
              <a:defRPr sz="2000"/>
            </a:pPr>
            <a:r>
              <a:rPr sz="1600" dirty="0">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 </a:t>
            </a:r>
            <a:r>
              <a:rPr sz="1600" dirty="0">
                <a:latin typeface="Consolas" panose="020B0609020204030204" pitchFamily="49" charset="0"/>
                <a:cs typeface="Consolas" panose="020B0609020204030204" pitchFamily="49" charset="0"/>
              </a:rPr>
              <a:t>(On </a:t>
            </a:r>
            <a:r>
              <a:rPr sz="1600" dirty="0">
                <a:solidFill>
                  <a:schemeClr val="accent2"/>
                </a:solidFill>
                <a:latin typeface="Consolas" panose="020B0609020204030204" pitchFamily="49" charset="0"/>
                <a:cs typeface="Consolas" panose="020B0609020204030204" pitchFamily="49" charset="0"/>
              </a:rPr>
              <a:t>c3 c2</a:t>
            </a:r>
            <a:r>
              <a:rPr sz="1600" dirty="0">
                <a:latin typeface="Consolas" panose="020B0609020204030204" pitchFamily="49" charset="0"/>
                <a:cs typeface="Consolas" panose="020B0609020204030204" pitchFamily="49" charset="0"/>
              </a:rPr>
              <a:t>): True, </a:t>
            </a:r>
          </a:p>
          <a:p>
            <a:pPr>
              <a:defRPr sz="2000"/>
            </a:pPr>
            <a:r>
              <a:rPr sz="1600" dirty="0">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 </a:t>
            </a:r>
            <a:r>
              <a:rPr sz="1600" dirty="0">
                <a:latin typeface="Consolas" panose="020B0609020204030204" pitchFamily="49" charset="0"/>
                <a:cs typeface="Consolas" panose="020B0609020204030204" pitchFamily="49" charset="0"/>
              </a:rPr>
              <a:t>(On </a:t>
            </a:r>
            <a:r>
              <a:rPr sz="1600" dirty="0">
                <a:solidFill>
                  <a:schemeClr val="accent2"/>
                </a:solidFill>
                <a:latin typeface="Consolas" panose="020B0609020204030204" pitchFamily="49" charset="0"/>
                <a:cs typeface="Consolas" panose="020B0609020204030204" pitchFamily="49" charset="0"/>
              </a:rPr>
              <a:t>c2 c1</a:t>
            </a:r>
            <a:r>
              <a:rPr sz="1600" dirty="0">
                <a:latin typeface="Consolas" panose="020B0609020204030204" pitchFamily="49" charset="0"/>
                <a:cs typeface="Consolas" panose="020B0609020204030204" pitchFamily="49" charset="0"/>
              </a:rPr>
              <a:t>): True}</a:t>
            </a:r>
          </a:p>
          <a:p>
            <a:pPr>
              <a:defRPr sz="2000"/>
            </a:pPr>
            <a:r>
              <a:rPr sz="1600" dirty="0">
                <a:latin typeface="Consolas" panose="020B0609020204030204" pitchFamily="49" charset="0"/>
                <a:cs typeface="Consolas" panose="020B0609020204030204" pitchFamily="49" charset="0"/>
              </a:rPr>
              <a:t>     </a:t>
            </a:r>
          </a:p>
        </p:txBody>
      </p:sp>
      <p:sp>
        <p:nvSpPr>
          <p:cNvPr id="8" name="Shape 362"/>
          <p:cNvSpPr/>
          <p:nvPr/>
        </p:nvSpPr>
        <p:spPr>
          <a:xfrm>
            <a:off x="6406758" y="5739064"/>
            <a:ext cx="4069331" cy="569836"/>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nchor="ctr">
            <a:spAutoFit/>
          </a:bodyPr>
          <a:lstStyle/>
          <a:p>
            <a:pPr>
              <a:defRPr sz="2300"/>
            </a:pPr>
            <a:r>
              <a:rPr sz="1617" dirty="0"/>
              <a:t>Use </a:t>
            </a:r>
            <a:r>
              <a:rPr lang="en-US" sz="1617" dirty="0"/>
              <a:t>a best first search </a:t>
            </a:r>
            <a:r>
              <a:rPr sz="1617" dirty="0"/>
              <a:t>to efficiently compute the best match. </a:t>
            </a:r>
          </a:p>
        </p:txBody>
      </p:sp>
      <p:sp>
        <p:nvSpPr>
          <p:cNvPr id="9" name="Shape 363"/>
          <p:cNvSpPr/>
          <p:nvPr/>
        </p:nvSpPr>
        <p:spPr>
          <a:xfrm>
            <a:off x="5525577" y="3509810"/>
            <a:ext cx="1044555" cy="180122"/>
          </a:xfrm>
          <a:prstGeom prst="line">
            <a:avLst/>
          </a:prstGeom>
          <a:ln w="25400">
            <a:solidFill>
              <a:srgbClr val="000000"/>
            </a:solidFill>
            <a:miter lim="400000"/>
            <a:tailEnd type="triangle"/>
          </a:ln>
        </p:spPr>
        <p:txBody>
          <a:bodyPr lIns="35719" tIns="35719" rIns="35719" bIns="35719" anchor="ctr"/>
          <a:lstStyle/>
          <a:p>
            <a:pPr>
              <a:defRPr sz="2400"/>
            </a:pPr>
            <a:endParaRPr sz="1687"/>
          </a:p>
        </p:txBody>
      </p:sp>
      <p:sp>
        <p:nvSpPr>
          <p:cNvPr id="10" name="Shape 364"/>
          <p:cNvSpPr/>
          <p:nvPr/>
        </p:nvSpPr>
        <p:spPr>
          <a:xfrm flipV="1">
            <a:off x="5525577" y="3989157"/>
            <a:ext cx="1044555" cy="280271"/>
          </a:xfrm>
          <a:prstGeom prst="line">
            <a:avLst/>
          </a:prstGeom>
          <a:ln w="25400">
            <a:solidFill>
              <a:srgbClr val="000000"/>
            </a:solidFill>
            <a:miter lim="400000"/>
            <a:tailEnd type="triangle"/>
          </a:ln>
        </p:spPr>
        <p:txBody>
          <a:bodyPr lIns="35719" tIns="35719" rIns="35719" bIns="35719" anchor="ctr"/>
          <a:lstStyle/>
          <a:p>
            <a:pPr>
              <a:defRPr sz="2400"/>
            </a:pPr>
            <a:endParaRPr sz="1687"/>
          </a:p>
        </p:txBody>
      </p:sp>
      <p:sp>
        <p:nvSpPr>
          <p:cNvPr id="11" name="Shape 365"/>
          <p:cNvSpPr/>
          <p:nvPr/>
        </p:nvSpPr>
        <p:spPr>
          <a:xfrm flipV="1">
            <a:off x="5525577" y="4664369"/>
            <a:ext cx="1044555" cy="495198"/>
          </a:xfrm>
          <a:prstGeom prst="line">
            <a:avLst/>
          </a:prstGeom>
          <a:ln w="25400">
            <a:solidFill>
              <a:srgbClr val="000000"/>
            </a:solidFill>
            <a:miter lim="400000"/>
            <a:tailEnd type="triangle"/>
          </a:ln>
        </p:spPr>
        <p:txBody>
          <a:bodyPr lIns="35719" tIns="35719" rIns="35719" bIns="35719" anchor="ctr"/>
          <a:lstStyle/>
          <a:p>
            <a:pPr>
              <a:defRPr sz="2400"/>
            </a:pPr>
            <a:endParaRPr sz="1687"/>
          </a:p>
        </p:txBody>
      </p:sp>
      <p:sp>
        <p:nvSpPr>
          <p:cNvPr id="12" name="Date Placeholder 11"/>
          <p:cNvSpPr>
            <a:spLocks noGrp="1"/>
          </p:cNvSpPr>
          <p:nvPr>
            <p:ph type="dt" sz="half" idx="10"/>
          </p:nvPr>
        </p:nvSpPr>
        <p:spPr/>
        <p:txBody>
          <a:bodyPr/>
          <a:lstStyle/>
          <a:p>
            <a:r>
              <a:rPr lang="en-US"/>
              <a:t>2019-03-04</a:t>
            </a:r>
          </a:p>
        </p:txBody>
      </p:sp>
      <p:sp>
        <p:nvSpPr>
          <p:cNvPr id="13" name="Footer Placeholder 12"/>
          <p:cNvSpPr>
            <a:spLocks noGrp="1"/>
          </p:cNvSpPr>
          <p:nvPr>
            <p:ph type="ftr" sz="quarter" idx="11"/>
          </p:nvPr>
        </p:nvSpPr>
        <p:spPr/>
        <p:txBody>
          <a:bodyPr/>
          <a:lstStyle/>
          <a:p>
            <a:r>
              <a:rPr lang="en-US"/>
              <a:t>@ LAK EdViz Workshop</a:t>
            </a:r>
            <a:endParaRPr lang="en-US" dirty="0"/>
          </a:p>
        </p:txBody>
      </p:sp>
      <p:grpSp>
        <p:nvGrpSpPr>
          <p:cNvPr id="14" name="Group 13">
            <a:extLst>
              <a:ext uri="{FF2B5EF4-FFF2-40B4-BE49-F238E27FC236}">
                <a16:creationId xmlns:a16="http://schemas.microsoft.com/office/drawing/2014/main" id="{31337F98-241F-4F1A-8793-41278B2D9BCA}"/>
              </a:ext>
            </a:extLst>
          </p:cNvPr>
          <p:cNvGrpSpPr/>
          <p:nvPr/>
        </p:nvGrpSpPr>
        <p:grpSpPr>
          <a:xfrm>
            <a:off x="1895683" y="3215054"/>
            <a:ext cx="4334774" cy="3000821"/>
            <a:chOff x="3219245" y="1812177"/>
            <a:chExt cx="6855780" cy="4746031"/>
          </a:xfrm>
        </p:grpSpPr>
        <p:pic>
          <p:nvPicPr>
            <p:cNvPr id="15" name="av-example-small.png">
              <a:extLst>
                <a:ext uri="{FF2B5EF4-FFF2-40B4-BE49-F238E27FC236}">
                  <a16:creationId xmlns:a16="http://schemas.microsoft.com/office/drawing/2014/main" id="{E79B2CD7-AE78-494A-AD6A-D03E0325661B}"/>
                </a:ext>
              </a:extLst>
            </p:cNvPr>
            <p:cNvPicPr>
              <a:picLocks noChangeAspect="1"/>
            </p:cNvPicPr>
            <p:nvPr/>
          </p:nvPicPr>
          <p:blipFill rotWithShape="1">
            <a:blip r:embed="rId2">
              <a:extLst/>
            </a:blip>
            <a:srcRect t="5180" r="73206"/>
            <a:stretch/>
          </p:blipFill>
          <p:spPr>
            <a:xfrm>
              <a:off x="3219245" y="1812177"/>
              <a:ext cx="2450035" cy="4462163"/>
            </a:xfrm>
            <a:prstGeom prst="rect">
              <a:avLst/>
            </a:prstGeom>
            <a:ln w="12700">
              <a:miter lim="400000"/>
            </a:ln>
          </p:spPr>
        </p:pic>
        <p:sp>
          <p:nvSpPr>
            <p:cNvPr id="16" name="TextBox 15">
              <a:extLst>
                <a:ext uri="{FF2B5EF4-FFF2-40B4-BE49-F238E27FC236}">
                  <a16:creationId xmlns:a16="http://schemas.microsoft.com/office/drawing/2014/main" id="{3EDCF521-0C03-419E-934B-84EFCBF23EE3}"/>
                </a:ext>
              </a:extLst>
            </p:cNvPr>
            <p:cNvSpPr txBox="1"/>
            <p:nvPr/>
          </p:nvSpPr>
          <p:spPr>
            <a:xfrm>
              <a:off x="5836970" y="1812177"/>
              <a:ext cx="4238055" cy="4746031"/>
            </a:xfrm>
            <a:prstGeom prst="rect">
              <a:avLst/>
            </a:prstGeom>
            <a:noFill/>
          </p:spPr>
          <p:txBody>
            <a:bodyPr wrap="square" rtlCol="0">
              <a:spAutoFit/>
            </a:bodyPr>
            <a:lstStyle/>
            <a:p>
              <a:r>
                <a:rPr lang="en-US" sz="900" dirty="0">
                  <a:latin typeface="Consolas" panose="020B0609020204030204" pitchFamily="49" charset="0"/>
                  <a:cs typeface="Consolas" panose="020B0609020204030204" pitchFamily="49" charset="0"/>
                </a:rPr>
                <a:t>{ “_Success”: False,</a:t>
              </a:r>
            </a:p>
            <a:p>
              <a:r>
                <a:rPr lang="en-US" sz="900" dirty="0">
                  <a:latin typeface="Consolas" panose="020B0609020204030204" pitchFamily="49" charset="0"/>
                  <a:cs typeface="Consolas" panose="020B0609020204030204" pitchFamily="49" charset="0"/>
                </a:rPr>
                <a:t>   “?Block1”: {“type”: “</a:t>
              </a:r>
              <a:r>
                <a:rPr lang="en-US" sz="900" dirty="0" err="1">
                  <a:latin typeface="Consolas" panose="020B0609020204030204" pitchFamily="49" charset="0"/>
                  <a:cs typeface="Consolas" panose="020B0609020204030204" pitchFamily="49" charset="0"/>
                </a:rPr>
                <a:t>ufo</a:t>
              </a:r>
              <a:r>
                <a:rPr lang="en-US" sz="900" dirty="0">
                  <a:latin typeface="Consolas" panose="020B0609020204030204" pitchFamily="49" charset="0"/>
                  <a:cs typeface="Consolas" panose="020B0609020204030204" pitchFamily="49" charset="0"/>
                </a:rPr>
                <a:t>”,</a:t>
              </a:r>
            </a:p>
            <a:p>
              <a:r>
                <a:rPr lang="en-US" sz="900" dirty="0">
                  <a:latin typeface="Consolas" panose="020B0609020204030204" pitchFamily="49" charset="0"/>
                  <a:cs typeface="Consolas" panose="020B0609020204030204" pitchFamily="49" charset="0"/>
                </a:rPr>
                <a:t>      “angle”: 0.0,</a:t>
              </a:r>
            </a:p>
            <a:p>
              <a:r>
                <a:rPr lang="en-US" sz="900" dirty="0">
                  <a:latin typeface="Consolas" panose="020B0609020204030204" pitchFamily="49" charset="0"/>
                  <a:cs typeface="Consolas" panose="020B0609020204030204" pitchFamily="49" charset="0"/>
                </a:rPr>
                <a:t>      “left”: 0.1,</a:t>
              </a:r>
            </a:p>
            <a:p>
              <a:r>
                <a:rPr lang="en-US" sz="900" dirty="0">
                  <a:latin typeface="Consolas" panose="020B0609020204030204" pitchFamily="49" charset="0"/>
                  <a:cs typeface="Consolas" panose="020B0609020204030204" pitchFamily="49" charset="0"/>
                </a:rPr>
                <a:t>      “right”: 2.8,</a:t>
              </a:r>
            </a:p>
            <a:p>
              <a:r>
                <a:rPr lang="en-US" sz="900" dirty="0">
                  <a:latin typeface="Consolas" panose="020B0609020204030204" pitchFamily="49" charset="0"/>
                  <a:cs typeface="Consolas" panose="020B0609020204030204" pitchFamily="49" charset="0"/>
                </a:rPr>
                <a:t>      “bottom”: 4.1,</a:t>
              </a:r>
            </a:p>
            <a:p>
              <a:r>
                <a:rPr lang="en-US" sz="900" dirty="0">
                  <a:latin typeface="Consolas" panose="020B0609020204030204" pitchFamily="49" charset="0"/>
                  <a:cs typeface="Consolas" panose="020B0609020204030204" pitchFamily="49" charset="0"/>
                </a:rPr>
                <a:t>      “top”: 5.6},</a:t>
              </a:r>
            </a:p>
            <a:p>
              <a:r>
                <a:rPr lang="en-US" sz="900" dirty="0">
                  <a:latin typeface="Consolas" panose="020B0609020204030204" pitchFamily="49" charset="0"/>
                  <a:cs typeface="Consolas" panose="020B0609020204030204" pitchFamily="49" charset="0"/>
                </a:rPr>
                <a:t>   “?Block2”:{ “type”: “</a:t>
              </a:r>
              <a:r>
                <a:rPr lang="en-US" sz="900" dirty="0" err="1">
                  <a:latin typeface="Consolas" panose="020B0609020204030204" pitchFamily="49" charset="0"/>
                  <a:cs typeface="Consolas" panose="020B0609020204030204" pitchFamily="49" charset="0"/>
                </a:rPr>
                <a:t>rect</a:t>
              </a:r>
              <a:r>
                <a:rPr lang="en-US" sz="900" dirty="0">
                  <a:latin typeface="Consolas" panose="020B0609020204030204" pitchFamily="49" charset="0"/>
                  <a:cs typeface="Consolas" panose="020B0609020204030204" pitchFamily="49" charset="0"/>
                </a:rPr>
                <a:t>”,</a:t>
              </a:r>
            </a:p>
            <a:p>
              <a:r>
                <a:rPr lang="en-US" sz="900" dirty="0">
                  <a:latin typeface="Consolas" panose="020B0609020204030204" pitchFamily="49" charset="0"/>
                  <a:cs typeface="Consolas" panose="020B0609020204030204" pitchFamily="49" charset="0"/>
                </a:rPr>
                <a:t>      “angle”: 90.0,</a:t>
              </a:r>
            </a:p>
            <a:p>
              <a:r>
                <a:rPr lang="en-US" sz="900" dirty="0">
                  <a:latin typeface="Consolas" panose="020B0609020204030204" pitchFamily="49" charset="0"/>
                  <a:cs typeface="Consolas" panose="020B0609020204030204" pitchFamily="49" charset="0"/>
                </a:rPr>
                <a:t>      “left”: 0.9,</a:t>
              </a:r>
            </a:p>
            <a:p>
              <a:r>
                <a:rPr lang="en-US" sz="900" dirty="0">
                  <a:latin typeface="Consolas" panose="020B0609020204030204" pitchFamily="49" charset="0"/>
                  <a:cs typeface="Consolas" panose="020B0609020204030204" pitchFamily="49" charset="0"/>
                </a:rPr>
                <a:t>      “right”: 1.9,</a:t>
              </a:r>
            </a:p>
            <a:p>
              <a:r>
                <a:rPr lang="en-US" sz="900" dirty="0">
                  <a:latin typeface="Consolas" panose="020B0609020204030204" pitchFamily="49" charset="0"/>
                  <a:cs typeface="Consolas" panose="020B0609020204030204" pitchFamily="49" charset="0"/>
                </a:rPr>
                <a:t>      “bottom”: 1.1,</a:t>
              </a:r>
            </a:p>
            <a:p>
              <a:r>
                <a:rPr lang="en-US" sz="900" dirty="0">
                  <a:latin typeface="Consolas" panose="020B0609020204030204" pitchFamily="49" charset="0"/>
                  <a:cs typeface="Consolas" panose="020B0609020204030204" pitchFamily="49" charset="0"/>
                </a:rPr>
                <a:t>      “top”: 4.1},</a:t>
              </a:r>
            </a:p>
            <a:p>
              <a:r>
                <a:rPr lang="en-US" sz="900" dirty="0">
                  <a:latin typeface="Consolas" panose="020B0609020204030204" pitchFamily="49" charset="0"/>
                  <a:cs typeface="Consolas" panose="020B0609020204030204" pitchFamily="49" charset="0"/>
                </a:rPr>
                <a:t>   “?Block3”:{ “type”: “</a:t>
              </a:r>
              <a:r>
                <a:rPr lang="en-US" sz="900" dirty="0" err="1">
                  <a:latin typeface="Consolas" panose="020B0609020204030204" pitchFamily="49" charset="0"/>
                  <a:cs typeface="Consolas" panose="020B0609020204030204" pitchFamily="49" charset="0"/>
                </a:rPr>
                <a:t>rect</a:t>
              </a:r>
              <a:r>
                <a:rPr lang="en-US" sz="900" dirty="0">
                  <a:latin typeface="Consolas" panose="020B0609020204030204" pitchFamily="49" charset="0"/>
                  <a:cs typeface="Consolas" panose="020B0609020204030204" pitchFamily="49" charset="0"/>
                </a:rPr>
                <a:t>”,</a:t>
              </a:r>
            </a:p>
            <a:p>
              <a:r>
                <a:rPr lang="en-US" sz="900" dirty="0">
                  <a:latin typeface="Consolas" panose="020B0609020204030204" pitchFamily="49" charset="0"/>
                  <a:cs typeface="Consolas" panose="020B0609020204030204" pitchFamily="49" charset="0"/>
                </a:rPr>
                <a:t>      “angle”: 0.0,</a:t>
              </a:r>
            </a:p>
            <a:p>
              <a:r>
                <a:rPr lang="en-US" sz="900" dirty="0">
                  <a:latin typeface="Consolas" panose="020B0609020204030204" pitchFamily="49" charset="0"/>
                  <a:cs typeface="Consolas" panose="020B0609020204030204" pitchFamily="49" charset="0"/>
                </a:rPr>
                <a:t>      “left”: 0.0,</a:t>
              </a:r>
            </a:p>
            <a:p>
              <a:r>
                <a:rPr lang="en-US" sz="900" dirty="0">
                  <a:latin typeface="Consolas" panose="020B0609020204030204" pitchFamily="49" charset="0"/>
                  <a:cs typeface="Consolas" panose="020B0609020204030204" pitchFamily="49" charset="0"/>
                </a:rPr>
                <a:t>      “right”: 3.0,</a:t>
              </a:r>
            </a:p>
            <a:p>
              <a:r>
                <a:rPr lang="en-US" sz="900" dirty="0">
                  <a:latin typeface="Consolas" panose="020B0609020204030204" pitchFamily="49" charset="0"/>
                  <a:cs typeface="Consolas" panose="020B0609020204030204" pitchFamily="49" charset="0"/>
                </a:rPr>
                <a:t>      “bottom”: 0.0,</a:t>
              </a:r>
            </a:p>
            <a:p>
              <a:r>
                <a:rPr lang="en-US" sz="900" dirty="0">
                  <a:latin typeface="Consolas" panose="020B0609020204030204" pitchFamily="49" charset="0"/>
                  <a:cs typeface="Consolas" panose="020B0609020204030204" pitchFamily="49" charset="0"/>
                </a:rPr>
                <a:t>      “top”: 1.0},</a:t>
              </a:r>
            </a:p>
            <a:p>
              <a:r>
                <a:rPr lang="en-US" sz="900" dirty="0">
                  <a:latin typeface="Consolas" panose="020B0609020204030204" pitchFamily="49" charset="0"/>
                  <a:cs typeface="Consolas" panose="020B0609020204030204" pitchFamily="49" charset="0"/>
                </a:rPr>
                <a:t>   “(On ?Block1 ?Block2)”: True,</a:t>
              </a:r>
            </a:p>
            <a:p>
              <a:r>
                <a:rPr lang="en-US" sz="900" dirty="0">
                  <a:latin typeface="Consolas" panose="020B0609020204030204" pitchFamily="49" charset="0"/>
                  <a:cs typeface="Consolas" panose="020B0609020204030204" pitchFamily="49" charset="0"/>
                </a:rPr>
                <a:t>   “(On ?Block2 ?Block3)”: True}</a:t>
              </a:r>
            </a:p>
          </p:txBody>
        </p:sp>
      </p:grpSp>
    </p:spTree>
    <p:extLst>
      <p:ext uri="{BB962C8B-B14F-4D97-AF65-F5344CB8AC3E}">
        <p14:creationId xmlns:p14="http://schemas.microsoft.com/office/powerpoint/2010/main" val="1621073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Flattening</a:t>
            </a:r>
          </a:p>
        </p:txBody>
      </p:sp>
      <p:sp>
        <p:nvSpPr>
          <p:cNvPr id="11" name="Content Placeholder 10"/>
          <p:cNvSpPr>
            <a:spLocks noGrp="1"/>
          </p:cNvSpPr>
          <p:nvPr>
            <p:ph idx="1"/>
          </p:nvPr>
        </p:nvSpPr>
        <p:spPr/>
        <p:txBody>
          <a:bodyPr/>
          <a:lstStyle/>
          <a:p>
            <a:pPr indent="0">
              <a:buNone/>
            </a:pPr>
            <a:r>
              <a:rPr lang="en-US" dirty="0"/>
              <a:t>Removes component attributes and add relational attributes that describe an equivalent structure</a:t>
            </a:r>
          </a:p>
          <a:p>
            <a:pPr indent="0">
              <a:buNone/>
            </a:pPr>
            <a:endParaRPr lang="en-US" dirty="0"/>
          </a:p>
          <a:p>
            <a:pPr indent="0">
              <a:buNone/>
            </a:pPr>
            <a:endParaRPr lang="en-US" dirty="0"/>
          </a:p>
          <a:p>
            <a:pPr indent="0">
              <a:buNone/>
            </a:pPr>
            <a:endParaRPr lang="en-US" dirty="0"/>
          </a:p>
        </p:txBody>
      </p:sp>
      <p:sp>
        <p:nvSpPr>
          <p:cNvPr id="4" name="Slide Number Placeholder 3"/>
          <p:cNvSpPr>
            <a:spLocks noGrp="1"/>
          </p:cNvSpPr>
          <p:nvPr>
            <p:ph type="sldNum" sz="quarter" idx="12"/>
          </p:nvPr>
        </p:nvSpPr>
        <p:spPr/>
        <p:txBody>
          <a:bodyPr/>
          <a:lstStyle/>
          <a:p>
            <a:fld id="{86CB4B4D-7CA3-9044-876B-883B54F8677D}" type="slidenum">
              <a:rPr lang="en-US" smtClean="0"/>
              <a:t>21</a:t>
            </a:fld>
            <a:endParaRPr lang="en-US"/>
          </a:p>
        </p:txBody>
      </p:sp>
      <p:sp>
        <p:nvSpPr>
          <p:cNvPr id="3" name="Text Placeholder 2"/>
          <p:cNvSpPr>
            <a:spLocks noGrp="1"/>
          </p:cNvSpPr>
          <p:nvPr>
            <p:ph type="body" sz="quarter" idx="13"/>
          </p:nvPr>
        </p:nvSpPr>
        <p:spPr/>
        <p:txBody>
          <a:bodyPr/>
          <a:lstStyle/>
          <a:p>
            <a:pPr marL="0" indent="0">
              <a:buNone/>
            </a:pPr>
            <a:endParaRPr lang="en-US" dirty="0"/>
          </a:p>
        </p:txBody>
      </p:sp>
      <p:sp>
        <p:nvSpPr>
          <p:cNvPr id="5" name="Shape 377"/>
          <p:cNvSpPr/>
          <p:nvPr/>
        </p:nvSpPr>
        <p:spPr>
          <a:xfrm>
            <a:off x="1703948" y="3087474"/>
            <a:ext cx="3214021" cy="2780569"/>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a:defRPr sz="2000"/>
            </a:pPr>
            <a:r>
              <a:rPr sz="1600" dirty="0">
                <a:latin typeface="Consolas" panose="020B0609020204030204" pitchFamily="49" charset="0"/>
                <a:cs typeface="Consolas" panose="020B0609020204030204" pitchFamily="49" charset="0"/>
              </a:rPr>
              <a:t>{ Successful: False,</a:t>
            </a:r>
          </a:p>
          <a:p>
            <a:pPr>
              <a:defRPr sz="2000"/>
            </a:pPr>
            <a:r>
              <a:rPr lang="en-US" sz="1600" dirty="0">
                <a:latin typeface="Consolas" panose="020B0609020204030204" pitchFamily="49" charset="0"/>
                <a:cs typeface="Consolas" panose="020B0609020204030204" pitchFamily="49" charset="0"/>
              </a:rPr>
              <a:t>  </a:t>
            </a:r>
            <a:r>
              <a:rPr sz="1600" dirty="0">
                <a:latin typeface="Consolas" panose="020B0609020204030204" pitchFamily="49" charset="0"/>
                <a:cs typeface="Consolas" panose="020B0609020204030204" pitchFamily="49" charset="0"/>
              </a:rPr>
              <a:t>c3: { type: “</a:t>
            </a:r>
            <a:r>
              <a:rPr sz="1600" dirty="0" err="1">
                <a:latin typeface="Consolas" panose="020B0609020204030204" pitchFamily="49" charset="0"/>
                <a:cs typeface="Consolas" panose="020B0609020204030204" pitchFamily="49" charset="0"/>
              </a:rPr>
              <a:t>ufo</a:t>
            </a:r>
            <a:r>
              <a:rPr sz="1600" dirty="0">
                <a:latin typeface="Consolas" panose="020B0609020204030204" pitchFamily="49" charset="0"/>
                <a:cs typeface="Consolas" panose="020B0609020204030204" pitchFamily="49" charset="0"/>
              </a:rPr>
              <a:t>”, … },</a:t>
            </a:r>
          </a:p>
          <a:p>
            <a:pPr>
              <a:defRPr sz="2000"/>
            </a:pPr>
            <a:r>
              <a:rPr lang="en-US" sz="1600" dirty="0">
                <a:latin typeface="Consolas" panose="020B0609020204030204" pitchFamily="49" charset="0"/>
                <a:cs typeface="Consolas" panose="020B0609020204030204" pitchFamily="49" charset="0"/>
              </a:rPr>
              <a:t>  </a:t>
            </a:r>
            <a:r>
              <a:rPr sz="1600" dirty="0">
                <a:latin typeface="Consolas" panose="020B0609020204030204" pitchFamily="49" charset="0"/>
                <a:cs typeface="Consolas" panose="020B0609020204030204" pitchFamily="49" charset="0"/>
              </a:rPr>
              <a:t>c2: { type: “</a:t>
            </a:r>
            <a:r>
              <a:rPr sz="1600" dirty="0" err="1">
                <a:latin typeface="Consolas" panose="020B0609020204030204" pitchFamily="49" charset="0"/>
                <a:cs typeface="Consolas" panose="020B0609020204030204" pitchFamily="49" charset="0"/>
              </a:rPr>
              <a:t>rect</a:t>
            </a:r>
            <a:r>
              <a:rPr sz="1600" dirty="0">
                <a:latin typeface="Consolas" panose="020B0609020204030204" pitchFamily="49" charset="0"/>
                <a:cs typeface="Consolas" panose="020B0609020204030204" pitchFamily="49" charset="0"/>
              </a:rPr>
              <a:t>”, </a:t>
            </a:r>
          </a:p>
          <a:p>
            <a:pPr>
              <a:defRPr sz="2000"/>
            </a:pPr>
            <a:r>
              <a:rPr sz="1600" dirty="0">
                <a:latin typeface="Consolas" panose="020B0609020204030204" pitchFamily="49" charset="0"/>
                <a:cs typeface="Consolas" panose="020B0609020204030204" pitchFamily="49" charset="0"/>
              </a:rPr>
              <a:t>        angle: 90.0, </a:t>
            </a:r>
          </a:p>
          <a:p>
            <a:pPr>
              <a:defRPr sz="2000"/>
            </a:pPr>
            <a:r>
              <a:rPr sz="1600" dirty="0">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 </a:t>
            </a:r>
            <a:r>
              <a:rPr sz="1600" dirty="0">
                <a:latin typeface="Consolas" panose="020B0609020204030204" pitchFamily="49" charset="0"/>
                <a:cs typeface="Consolas" panose="020B0609020204030204" pitchFamily="49" charset="0"/>
              </a:rPr>
              <a:t>…},</a:t>
            </a:r>
          </a:p>
          <a:p>
            <a:pPr>
              <a:defRPr sz="2000"/>
            </a:pPr>
            <a:r>
              <a:rPr lang="en-US" sz="1600" dirty="0">
                <a:latin typeface="Consolas" panose="020B0609020204030204" pitchFamily="49" charset="0"/>
                <a:cs typeface="Consolas" panose="020B0609020204030204" pitchFamily="49" charset="0"/>
              </a:rPr>
              <a:t>  </a:t>
            </a:r>
            <a:r>
              <a:rPr sz="1600" dirty="0">
                <a:latin typeface="Consolas" panose="020B0609020204030204" pitchFamily="49" charset="0"/>
                <a:cs typeface="Consolas" panose="020B0609020204030204" pitchFamily="49" charset="0"/>
              </a:rPr>
              <a:t>c1: { type: </a:t>
            </a:r>
            <a:r>
              <a:rPr lang="en-US" sz="1600" dirty="0">
                <a:latin typeface="Consolas" panose="020B0609020204030204" pitchFamily="49" charset="0"/>
                <a:cs typeface="Consolas" panose="020B0609020204030204" pitchFamily="49" charset="0"/>
              </a:rPr>
              <a:t>“</a:t>
            </a:r>
            <a:r>
              <a:rPr sz="1600" dirty="0" err="1">
                <a:latin typeface="Consolas" panose="020B0609020204030204" pitchFamily="49" charset="0"/>
                <a:cs typeface="Consolas" panose="020B0609020204030204" pitchFamily="49" charset="0"/>
              </a:rPr>
              <a:t>rect</a:t>
            </a:r>
            <a:r>
              <a:rPr lang="en-US" sz="1600" dirty="0">
                <a:latin typeface="Consolas" panose="020B0609020204030204" pitchFamily="49" charset="0"/>
                <a:cs typeface="Consolas" panose="020B0609020204030204" pitchFamily="49" charset="0"/>
              </a:rPr>
              <a:t>”</a:t>
            </a:r>
            <a:r>
              <a:rPr sz="1600" dirty="0">
                <a:latin typeface="Consolas" panose="020B0609020204030204" pitchFamily="49" charset="0"/>
                <a:cs typeface="Consolas" panose="020B0609020204030204" pitchFamily="49" charset="0"/>
              </a:rPr>
              <a:t>, </a:t>
            </a:r>
          </a:p>
          <a:p>
            <a:pPr>
              <a:defRPr sz="2000"/>
            </a:pPr>
            <a:r>
              <a:rPr sz="1600" dirty="0">
                <a:latin typeface="Consolas" panose="020B0609020204030204" pitchFamily="49" charset="0"/>
                <a:cs typeface="Consolas" panose="020B0609020204030204" pitchFamily="49" charset="0"/>
              </a:rPr>
              <a:t>        angle: 0.0, </a:t>
            </a:r>
          </a:p>
          <a:p>
            <a:pPr>
              <a:defRPr sz="2000"/>
            </a:pPr>
            <a:r>
              <a:rPr sz="1600" dirty="0">
                <a:latin typeface="Consolas" panose="020B0609020204030204" pitchFamily="49" charset="0"/>
                <a:cs typeface="Consolas" panose="020B0609020204030204" pitchFamily="49" charset="0"/>
              </a:rPr>
              <a:t>        …},                 </a:t>
            </a:r>
          </a:p>
          <a:p>
            <a:pPr>
              <a:defRPr sz="2000"/>
            </a:pPr>
            <a:r>
              <a:rPr sz="1600" dirty="0">
                <a:latin typeface="Consolas" panose="020B0609020204030204" pitchFamily="49" charset="0"/>
                <a:cs typeface="Consolas" panose="020B0609020204030204" pitchFamily="49" charset="0"/>
              </a:rPr>
              <a:t> (On c3 c2): True, </a:t>
            </a:r>
          </a:p>
          <a:p>
            <a:pPr>
              <a:defRPr sz="2000"/>
            </a:pPr>
            <a:r>
              <a:rPr sz="1600" dirty="0">
                <a:latin typeface="Consolas" panose="020B0609020204030204" pitchFamily="49" charset="0"/>
                <a:cs typeface="Consolas" panose="020B0609020204030204" pitchFamily="49" charset="0"/>
              </a:rPr>
              <a:t> (On c2 c1): Tru</a:t>
            </a:r>
            <a:r>
              <a:rPr lang="en-US" sz="1600" dirty="0">
                <a:latin typeface="Consolas" panose="020B0609020204030204" pitchFamily="49" charset="0"/>
                <a:cs typeface="Consolas" panose="020B0609020204030204" pitchFamily="49" charset="0"/>
              </a:rPr>
              <a:t>e</a:t>
            </a:r>
            <a:r>
              <a:rPr sz="1600" dirty="0">
                <a:latin typeface="Consolas" panose="020B0609020204030204" pitchFamily="49" charset="0"/>
                <a:cs typeface="Consolas" panose="020B0609020204030204" pitchFamily="49" charset="0"/>
              </a:rPr>
              <a:t>}</a:t>
            </a:r>
          </a:p>
          <a:p>
            <a:pPr>
              <a:defRPr sz="2000"/>
            </a:pPr>
            <a:r>
              <a:rPr sz="1600" dirty="0">
                <a:latin typeface="Consolas" panose="020B0609020204030204" pitchFamily="49" charset="0"/>
                <a:cs typeface="Consolas" panose="020B0609020204030204" pitchFamily="49" charset="0"/>
              </a:rPr>
              <a:t>     </a:t>
            </a:r>
          </a:p>
        </p:txBody>
      </p:sp>
      <p:sp>
        <p:nvSpPr>
          <p:cNvPr id="6" name="Shape 378"/>
          <p:cNvSpPr/>
          <p:nvPr/>
        </p:nvSpPr>
        <p:spPr>
          <a:xfrm>
            <a:off x="6100109" y="3087474"/>
            <a:ext cx="2540760" cy="302679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a:defRPr sz="2000"/>
            </a:pPr>
            <a:r>
              <a:rPr sz="1600" dirty="0">
                <a:latin typeface="Consolas" panose="020B0609020204030204" pitchFamily="49" charset="0"/>
                <a:cs typeface="Consolas" panose="020B0609020204030204" pitchFamily="49" charset="0"/>
              </a:rPr>
              <a:t> { Successful: False,</a:t>
            </a:r>
          </a:p>
          <a:p>
            <a:pPr>
              <a:defRPr sz="2000"/>
            </a:pPr>
            <a:r>
              <a:rPr sz="1600" dirty="0">
                <a:solidFill>
                  <a:schemeClr val="accent2"/>
                </a:solidFill>
                <a:latin typeface="Consolas" panose="020B0609020204030204" pitchFamily="49" charset="0"/>
                <a:cs typeface="Consolas" panose="020B0609020204030204" pitchFamily="49" charset="0"/>
              </a:rPr>
              <a:t>   </a:t>
            </a:r>
            <a:r>
              <a:rPr lang="en-US" sz="1600" dirty="0">
                <a:solidFill>
                  <a:schemeClr val="accent2"/>
                </a:solidFill>
                <a:latin typeface="Consolas" panose="020B0609020204030204" pitchFamily="49" charset="0"/>
                <a:cs typeface="Consolas" panose="020B0609020204030204" pitchFamily="49" charset="0"/>
              </a:rPr>
              <a:t>(type c3)</a:t>
            </a:r>
            <a:r>
              <a:rPr sz="1600" dirty="0">
                <a:latin typeface="Consolas" panose="020B0609020204030204" pitchFamily="49" charset="0"/>
                <a:cs typeface="Consolas" panose="020B0609020204030204" pitchFamily="49" charset="0"/>
              </a:rPr>
              <a:t>: “</a:t>
            </a:r>
            <a:r>
              <a:rPr sz="1600" dirty="0" err="1">
                <a:latin typeface="Consolas" panose="020B0609020204030204" pitchFamily="49" charset="0"/>
                <a:cs typeface="Consolas" panose="020B0609020204030204" pitchFamily="49" charset="0"/>
              </a:rPr>
              <a:t>ufo</a:t>
            </a:r>
            <a:r>
              <a:rPr sz="1600" dirty="0">
                <a:latin typeface="Consolas" panose="020B0609020204030204" pitchFamily="49" charset="0"/>
                <a:cs typeface="Consolas" panose="020B0609020204030204" pitchFamily="49" charset="0"/>
              </a:rPr>
              <a:t>”, </a:t>
            </a:r>
          </a:p>
          <a:p>
            <a:pPr>
              <a:defRPr sz="2000"/>
            </a:pPr>
            <a:r>
              <a:rPr sz="1600" dirty="0">
                <a:latin typeface="Consolas" panose="020B0609020204030204" pitchFamily="49" charset="0"/>
                <a:cs typeface="Consolas" panose="020B0609020204030204" pitchFamily="49" charset="0"/>
              </a:rPr>
              <a:t>   …,</a:t>
            </a:r>
          </a:p>
          <a:p>
            <a:pPr>
              <a:defRPr sz="2000"/>
            </a:pPr>
            <a:r>
              <a:rPr sz="1600" dirty="0">
                <a:solidFill>
                  <a:schemeClr val="accent2"/>
                </a:solidFill>
                <a:latin typeface="Consolas" panose="020B0609020204030204" pitchFamily="49" charset="0"/>
                <a:cs typeface="Consolas" panose="020B0609020204030204" pitchFamily="49" charset="0"/>
              </a:rPr>
              <a:t>   </a:t>
            </a:r>
            <a:r>
              <a:rPr lang="en-US" sz="1600" dirty="0">
                <a:solidFill>
                  <a:schemeClr val="accent2"/>
                </a:solidFill>
                <a:latin typeface="Consolas" panose="020B0609020204030204" pitchFamily="49" charset="0"/>
                <a:cs typeface="Consolas" panose="020B0609020204030204" pitchFamily="49" charset="0"/>
              </a:rPr>
              <a:t>(type c2)</a:t>
            </a:r>
            <a:r>
              <a:rPr sz="1600" dirty="0">
                <a:latin typeface="Consolas" panose="020B0609020204030204" pitchFamily="49" charset="0"/>
                <a:cs typeface="Consolas" panose="020B0609020204030204" pitchFamily="49" charset="0"/>
              </a:rPr>
              <a:t>: “</a:t>
            </a:r>
            <a:r>
              <a:rPr sz="1600" dirty="0" err="1">
                <a:latin typeface="Consolas" panose="020B0609020204030204" pitchFamily="49" charset="0"/>
                <a:cs typeface="Consolas" panose="020B0609020204030204" pitchFamily="49" charset="0"/>
              </a:rPr>
              <a:t>rect</a:t>
            </a:r>
            <a:r>
              <a:rPr sz="1600" dirty="0">
                <a:latin typeface="Consolas" panose="020B0609020204030204" pitchFamily="49" charset="0"/>
                <a:cs typeface="Consolas" panose="020B0609020204030204" pitchFamily="49" charset="0"/>
              </a:rPr>
              <a:t>”, </a:t>
            </a:r>
          </a:p>
          <a:p>
            <a:pPr>
              <a:defRPr sz="2000"/>
            </a:pPr>
            <a:r>
              <a:rPr sz="1600" dirty="0">
                <a:solidFill>
                  <a:schemeClr val="accent2"/>
                </a:solidFill>
                <a:latin typeface="Consolas" panose="020B0609020204030204" pitchFamily="49" charset="0"/>
                <a:cs typeface="Consolas" panose="020B0609020204030204" pitchFamily="49" charset="0"/>
              </a:rPr>
              <a:t>  </a:t>
            </a:r>
            <a:r>
              <a:rPr lang="en-US" sz="1600" dirty="0">
                <a:solidFill>
                  <a:schemeClr val="accent2"/>
                </a:solidFill>
                <a:latin typeface="Consolas" panose="020B0609020204030204" pitchFamily="49" charset="0"/>
                <a:cs typeface="Consolas" panose="020B0609020204030204" pitchFamily="49" charset="0"/>
              </a:rPr>
              <a:t> (angle c2)</a:t>
            </a:r>
            <a:r>
              <a:rPr sz="1600" dirty="0">
                <a:latin typeface="Consolas" panose="020B0609020204030204" pitchFamily="49" charset="0"/>
                <a:cs typeface="Consolas" panose="020B0609020204030204" pitchFamily="49" charset="0"/>
              </a:rPr>
              <a:t>: 90.0, </a:t>
            </a:r>
          </a:p>
          <a:p>
            <a:pPr>
              <a:defRPr sz="2000"/>
            </a:pPr>
            <a:r>
              <a:rPr sz="1600" dirty="0">
                <a:latin typeface="Consolas" panose="020B0609020204030204" pitchFamily="49" charset="0"/>
                <a:cs typeface="Consolas" panose="020B0609020204030204" pitchFamily="49" charset="0"/>
              </a:rPr>
              <a:t>   …,</a:t>
            </a:r>
          </a:p>
          <a:p>
            <a:pPr>
              <a:defRPr sz="2000"/>
            </a:pPr>
            <a:r>
              <a:rPr sz="1600" dirty="0">
                <a:solidFill>
                  <a:schemeClr val="accent2"/>
                </a:solidFill>
                <a:latin typeface="Consolas" panose="020B0609020204030204" pitchFamily="49" charset="0"/>
                <a:cs typeface="Consolas" panose="020B0609020204030204" pitchFamily="49" charset="0"/>
              </a:rPr>
              <a:t>   </a:t>
            </a:r>
            <a:r>
              <a:rPr lang="en-US" sz="1600" dirty="0">
                <a:solidFill>
                  <a:schemeClr val="accent2"/>
                </a:solidFill>
                <a:latin typeface="Consolas" panose="020B0609020204030204" pitchFamily="49" charset="0"/>
                <a:cs typeface="Consolas" panose="020B0609020204030204" pitchFamily="49" charset="0"/>
              </a:rPr>
              <a:t>(type c1)</a:t>
            </a:r>
            <a:r>
              <a:rPr sz="1600" dirty="0">
                <a:latin typeface="Consolas" panose="020B0609020204030204" pitchFamily="49" charset="0"/>
                <a:cs typeface="Consolas" panose="020B0609020204030204" pitchFamily="49" charset="0"/>
              </a:rPr>
              <a:t>: “</a:t>
            </a:r>
            <a:r>
              <a:rPr sz="1600" dirty="0" err="1">
                <a:latin typeface="Consolas" panose="020B0609020204030204" pitchFamily="49" charset="0"/>
                <a:cs typeface="Consolas" panose="020B0609020204030204" pitchFamily="49" charset="0"/>
              </a:rPr>
              <a:t>rect</a:t>
            </a:r>
            <a:r>
              <a:rPr sz="1600" dirty="0">
                <a:latin typeface="Consolas" panose="020B0609020204030204" pitchFamily="49" charset="0"/>
                <a:cs typeface="Consolas" panose="020B0609020204030204" pitchFamily="49" charset="0"/>
              </a:rPr>
              <a:t>”, </a:t>
            </a:r>
          </a:p>
          <a:p>
            <a:pPr>
              <a:defRPr sz="2000"/>
            </a:pPr>
            <a:r>
              <a:rPr lang="en-US" sz="1600" dirty="0">
                <a:solidFill>
                  <a:schemeClr val="accent2"/>
                </a:solidFill>
                <a:latin typeface="Consolas" panose="020B0609020204030204" pitchFamily="49" charset="0"/>
                <a:cs typeface="Consolas" panose="020B0609020204030204" pitchFamily="49" charset="0"/>
              </a:rPr>
              <a:t>   (angle c2)</a:t>
            </a:r>
            <a:r>
              <a:rPr sz="1600" dirty="0">
                <a:latin typeface="Consolas" panose="020B0609020204030204" pitchFamily="49" charset="0"/>
                <a:cs typeface="Consolas" panose="020B0609020204030204" pitchFamily="49" charset="0"/>
              </a:rPr>
              <a:t>: 0.0, </a:t>
            </a:r>
          </a:p>
          <a:p>
            <a:pPr>
              <a:defRPr sz="2000"/>
            </a:pPr>
            <a:r>
              <a:rPr sz="1600" dirty="0">
                <a:latin typeface="Consolas" panose="020B0609020204030204" pitchFamily="49" charset="0"/>
                <a:cs typeface="Consolas" panose="020B0609020204030204" pitchFamily="49" charset="0"/>
              </a:rPr>
              <a:t>   …,                 </a:t>
            </a:r>
          </a:p>
          <a:p>
            <a:pPr>
              <a:defRPr sz="2000"/>
            </a:pPr>
            <a:r>
              <a:rPr sz="1600" dirty="0">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  </a:t>
            </a:r>
            <a:r>
              <a:rPr sz="1600" dirty="0">
                <a:latin typeface="Consolas" panose="020B0609020204030204" pitchFamily="49" charset="0"/>
                <a:cs typeface="Consolas" panose="020B0609020204030204" pitchFamily="49" charset="0"/>
              </a:rPr>
              <a:t>(On c3 c2): True, </a:t>
            </a:r>
          </a:p>
          <a:p>
            <a:pPr>
              <a:defRPr sz="2000"/>
            </a:pPr>
            <a:r>
              <a:rPr sz="1600" dirty="0">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  </a:t>
            </a:r>
            <a:r>
              <a:rPr sz="1600" dirty="0">
                <a:latin typeface="Consolas" panose="020B0609020204030204" pitchFamily="49" charset="0"/>
                <a:cs typeface="Consolas" panose="020B0609020204030204" pitchFamily="49" charset="0"/>
              </a:rPr>
              <a:t>(On c2 c1): True}</a:t>
            </a:r>
          </a:p>
          <a:p>
            <a:pPr>
              <a:defRPr sz="2000"/>
            </a:pPr>
            <a:r>
              <a:rPr sz="1600" dirty="0">
                <a:latin typeface="Consolas" panose="020B0609020204030204" pitchFamily="49" charset="0"/>
                <a:cs typeface="Consolas" panose="020B0609020204030204" pitchFamily="49" charset="0"/>
              </a:rPr>
              <a:t>     </a:t>
            </a:r>
          </a:p>
        </p:txBody>
      </p:sp>
      <p:sp>
        <p:nvSpPr>
          <p:cNvPr id="7" name="Shape 379"/>
          <p:cNvSpPr/>
          <p:nvPr/>
        </p:nvSpPr>
        <p:spPr>
          <a:xfrm flipV="1">
            <a:off x="4542684" y="3511215"/>
            <a:ext cx="1804042" cy="11424"/>
          </a:xfrm>
          <a:prstGeom prst="line">
            <a:avLst/>
          </a:prstGeom>
          <a:ln w="25400">
            <a:solidFill>
              <a:srgbClr val="000000"/>
            </a:solidFill>
            <a:miter lim="400000"/>
            <a:tailEnd type="triangle"/>
          </a:ln>
        </p:spPr>
        <p:txBody>
          <a:bodyPr lIns="35719" tIns="35719" rIns="35719" bIns="35719" anchor="ctr"/>
          <a:lstStyle/>
          <a:p>
            <a:pPr>
              <a:defRPr sz="2400"/>
            </a:pPr>
            <a:endParaRPr sz="1687"/>
          </a:p>
        </p:txBody>
      </p:sp>
      <p:sp>
        <p:nvSpPr>
          <p:cNvPr id="8" name="Shape 380"/>
          <p:cNvSpPr/>
          <p:nvPr/>
        </p:nvSpPr>
        <p:spPr>
          <a:xfrm>
            <a:off x="4542684" y="3936413"/>
            <a:ext cx="1804042" cy="201519"/>
          </a:xfrm>
          <a:prstGeom prst="line">
            <a:avLst/>
          </a:prstGeom>
          <a:ln w="25400">
            <a:solidFill>
              <a:srgbClr val="000000"/>
            </a:solidFill>
            <a:miter lim="400000"/>
            <a:tailEnd type="triangle"/>
          </a:ln>
        </p:spPr>
        <p:txBody>
          <a:bodyPr lIns="35719" tIns="35719" rIns="35719" bIns="35719" anchor="ctr"/>
          <a:lstStyle/>
          <a:p>
            <a:pPr>
              <a:defRPr sz="2400"/>
            </a:pPr>
            <a:endParaRPr sz="1687"/>
          </a:p>
        </p:txBody>
      </p:sp>
      <p:sp>
        <p:nvSpPr>
          <p:cNvPr id="9" name="Shape 381"/>
          <p:cNvSpPr/>
          <p:nvPr/>
        </p:nvSpPr>
        <p:spPr>
          <a:xfrm>
            <a:off x="4542684" y="4700766"/>
            <a:ext cx="1804042" cy="91456"/>
          </a:xfrm>
          <a:prstGeom prst="line">
            <a:avLst/>
          </a:prstGeom>
          <a:ln w="25400">
            <a:solidFill>
              <a:srgbClr val="000000"/>
            </a:solidFill>
            <a:miter lim="400000"/>
            <a:tailEnd type="triangle"/>
          </a:ln>
        </p:spPr>
        <p:txBody>
          <a:bodyPr lIns="35719" tIns="35719" rIns="35719" bIns="35719" anchor="ctr"/>
          <a:lstStyle/>
          <a:p>
            <a:pPr>
              <a:defRPr sz="2400"/>
            </a:pPr>
            <a:endParaRPr sz="1687"/>
          </a:p>
        </p:txBody>
      </p:sp>
      <p:sp>
        <p:nvSpPr>
          <p:cNvPr id="12" name="Date Placeholder 11"/>
          <p:cNvSpPr>
            <a:spLocks noGrp="1"/>
          </p:cNvSpPr>
          <p:nvPr>
            <p:ph type="dt" sz="half" idx="10"/>
          </p:nvPr>
        </p:nvSpPr>
        <p:spPr/>
        <p:txBody>
          <a:bodyPr/>
          <a:lstStyle/>
          <a:p>
            <a:r>
              <a:rPr lang="en-US"/>
              <a:t>2019-03-04</a:t>
            </a:r>
          </a:p>
        </p:txBody>
      </p:sp>
      <p:sp>
        <p:nvSpPr>
          <p:cNvPr id="13" name="Footer Placeholder 12"/>
          <p:cNvSpPr>
            <a:spLocks noGrp="1"/>
          </p:cNvSpPr>
          <p:nvPr>
            <p:ph type="ftr" sz="quarter" idx="11"/>
          </p:nvPr>
        </p:nvSpPr>
        <p:spPr/>
        <p:txBody>
          <a:bodyPr/>
          <a:lstStyle/>
          <a:p>
            <a:r>
              <a:rPr lang="en-US"/>
              <a:t>@ LAK EdViz Workshop</a:t>
            </a:r>
            <a:endParaRPr lang="en-US" dirty="0"/>
          </a:p>
        </p:txBody>
      </p:sp>
    </p:spTree>
    <p:extLst>
      <p:ext uri="{BB962C8B-B14F-4D97-AF65-F5344CB8AC3E}">
        <p14:creationId xmlns:p14="http://schemas.microsoft.com/office/powerpoint/2010/main" val="20039168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Categorization Operations</a:t>
            </a:r>
          </a:p>
        </p:txBody>
      </p:sp>
      <p:sp>
        <p:nvSpPr>
          <p:cNvPr id="4" name="Slide Number Placeholder 3"/>
          <p:cNvSpPr>
            <a:spLocks noGrp="1"/>
          </p:cNvSpPr>
          <p:nvPr>
            <p:ph type="sldNum" sz="quarter" idx="2"/>
          </p:nvPr>
        </p:nvSpPr>
        <p:spPr/>
        <p:txBody>
          <a:bodyPr/>
          <a:lstStyle/>
          <a:p>
            <a:fld id="{86CB4B4D-7CA3-9044-876B-883B54F8677D}" type="slidenum">
              <a:rPr lang="en-US" smtClean="0"/>
              <a:t>22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5632" y="1690688"/>
            <a:ext cx="7080735" cy="4378547"/>
          </a:xfrm>
          <a:prstGeom prst="rect">
            <a:avLst/>
          </a:prstGeom>
        </p:spPr>
      </p:pic>
    </p:spTree>
    <p:extLst>
      <p:ext uri="{BB962C8B-B14F-4D97-AF65-F5344CB8AC3E}">
        <p14:creationId xmlns:p14="http://schemas.microsoft.com/office/powerpoint/2010/main" val="289727068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Categorization</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p:txBody>
              <a:bodyPr>
                <a:normAutofit/>
              </a:bodyPr>
              <a:lstStyle/>
              <a:p>
                <a:pPr indent="0">
                  <a:buNone/>
                </a:pPr>
                <a:r>
                  <a:rPr lang="en-US" dirty="0"/>
                  <a:t>Recursively move the instance down the tree entertaining different operations as it goes</a:t>
                </a:r>
              </a:p>
              <a:p>
                <a:pPr indent="0">
                  <a:buNone/>
                </a:pPr>
                <a:r>
                  <a:rPr lang="en-US" dirty="0"/>
                  <a:t>Based on the COBWEB family of algorithms</a:t>
                </a:r>
              </a:p>
              <a:p>
                <a:pPr indent="0">
                  <a:spcAft>
                    <a:spcPts val="2400"/>
                  </a:spcAft>
                  <a:buNone/>
                </a:pPr>
                <a:r>
                  <a:rPr lang="en-US" dirty="0"/>
                  <a:t>Uses category utility heuristic to guide sorting:</a:t>
                </a:r>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𝐶𝑈</m:t>
                      </m:r>
                      <m:d>
                        <m:dPr>
                          <m:ctrlPr>
                            <a:rPr lang="en-US" sz="2000" i="1">
                              <a:latin typeface="Cambria Math" panose="02040503050406030204" pitchFamily="18" charset="0"/>
                            </a:rPr>
                          </m:ctrlPr>
                        </m:dPr>
                        <m:e>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2</m:t>
                                  </m:r>
                                </m:sub>
                              </m:sSub>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𝑛</m:t>
                                  </m:r>
                                </m:sub>
                              </m:sSub>
                            </m:e>
                          </m:d>
                        </m:e>
                      </m:d>
                      <m:r>
                        <a:rPr lang="en-US" sz="2000" i="1">
                          <a:latin typeface="Cambria Math" panose="02040503050406030204" pitchFamily="18" charset="0"/>
                          <a:ea typeface="Cambria Math" panose="02040503050406030204" pitchFamily="18" charset="0"/>
                        </a:rPr>
                        <m:t>= </m:t>
                      </m:r>
                      <m:f>
                        <m:fPr>
                          <m:ctrlPr>
                            <a:rPr lang="en-US" sz="2000" i="1">
                              <a:latin typeface="Cambria Math" panose="02040503050406030204" pitchFamily="18" charset="0"/>
                              <a:ea typeface="Cambria Math" panose="02040503050406030204" pitchFamily="18" charset="0"/>
                            </a:rPr>
                          </m:ctrlPr>
                        </m:fPr>
                        <m:num>
                          <m:nary>
                            <m:naryPr>
                              <m:chr m:val="∑"/>
                              <m:limLoc m:val="subSup"/>
                              <m:ctrlPr>
                                <a:rPr lang="en-US" sz="2000" i="1">
                                  <a:latin typeface="Cambria Math" panose="02040503050406030204" pitchFamily="18" charset="0"/>
                                  <a:ea typeface="Cambria Math" panose="02040503050406030204" pitchFamily="18" charset="0"/>
                                </a:rPr>
                              </m:ctrlPr>
                            </m:naryPr>
                            <m:sub>
                              <m:r>
                                <m:rPr>
                                  <m:brk m:alnAt="25"/>
                                </m:rPr>
                                <a:rPr lang="en-US" sz="2000" i="1">
                                  <a:latin typeface="Cambria Math" panose="02040503050406030204" pitchFamily="18" charset="0"/>
                                  <a:ea typeface="Cambria Math" panose="02040503050406030204" pitchFamily="18" charset="0"/>
                                </a:rPr>
                                <m:t>𝑘</m:t>
                              </m:r>
                              <m:r>
                                <a:rPr lang="en-US" sz="2000" i="1">
                                  <a:latin typeface="Cambria Math" panose="02040503050406030204" pitchFamily="18" charset="0"/>
                                  <a:ea typeface="Cambria Math" panose="02040503050406030204" pitchFamily="18" charset="0"/>
                                </a:rPr>
                                <m:t>=1</m:t>
                              </m:r>
                            </m:sub>
                            <m:sup>
                              <m:r>
                                <a:rPr lang="en-US" sz="2000" i="1">
                                  <a:latin typeface="Cambria Math" panose="02040503050406030204" pitchFamily="18" charset="0"/>
                                  <a:ea typeface="Cambria Math" panose="02040503050406030204" pitchFamily="18" charset="0"/>
                                </a:rPr>
                                <m:t>𝑛</m:t>
                              </m:r>
                            </m:sup>
                            <m:e>
                              <m:r>
                                <a:rPr lang="en-US" sz="2000" i="1">
                                  <a:latin typeface="Cambria Math" panose="02040503050406030204" pitchFamily="18" charset="0"/>
                                  <a:ea typeface="Cambria Math" panose="02040503050406030204" pitchFamily="18" charset="0"/>
                                </a:rPr>
                                <m:t>𝑃</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a:rPr lang="en-US" sz="2000" i="1">
                                          <a:latin typeface="Cambria Math" panose="02040503050406030204" pitchFamily="18" charset="0"/>
                                          <a:ea typeface="Cambria Math" panose="02040503050406030204" pitchFamily="18" charset="0"/>
                                        </a:rPr>
                                        <m:t>𝑘</m:t>
                                      </m:r>
                                    </m:sub>
                                  </m:sSub>
                                </m:e>
                              </m:d>
                              <m:d>
                                <m:dPr>
                                  <m:begChr m:val="["/>
                                  <m:endChr m:val="]"/>
                                  <m:ctrlPr>
                                    <a:rPr lang="en-US" sz="2000" i="1">
                                      <a:latin typeface="Cambria Math" panose="02040503050406030204" pitchFamily="18" charset="0"/>
                                      <a:ea typeface="Cambria Math" panose="02040503050406030204" pitchFamily="18" charset="0"/>
                                    </a:rPr>
                                  </m:ctrlPr>
                                </m:dPr>
                                <m:e>
                                  <m:nary>
                                    <m:naryPr>
                                      <m:chr m:val="∑"/>
                                      <m:limLoc m:val="subSup"/>
                                      <m:supHide m:val="on"/>
                                      <m:ctrlPr>
                                        <a:rPr lang="en-US" sz="2000" i="1">
                                          <a:latin typeface="Cambria Math" panose="02040503050406030204" pitchFamily="18" charset="0"/>
                                          <a:ea typeface="Cambria Math" panose="02040503050406030204" pitchFamily="18" charset="0"/>
                                        </a:rPr>
                                      </m:ctrlPr>
                                    </m:naryPr>
                                    <m:sub>
                                      <m:r>
                                        <m:rPr>
                                          <m:brk m:alnAt="9"/>
                                        </m:rPr>
                                        <a:rPr lang="en-US" sz="2000" i="1">
                                          <a:latin typeface="Cambria Math" panose="02040503050406030204" pitchFamily="18" charset="0"/>
                                          <a:ea typeface="Cambria Math" panose="02040503050406030204" pitchFamily="18" charset="0"/>
                                        </a:rPr>
                                        <m:t>𝑖</m:t>
                                      </m:r>
                                    </m:sub>
                                    <m:sup/>
                                    <m:e>
                                      <m:nary>
                                        <m:naryPr>
                                          <m:chr m:val="∑"/>
                                          <m:limLoc m:val="subSup"/>
                                          <m:supHide m:val="on"/>
                                          <m:ctrlPr>
                                            <a:rPr lang="en-US" sz="2000" i="1">
                                              <a:latin typeface="Cambria Math" panose="02040503050406030204" pitchFamily="18" charset="0"/>
                                              <a:ea typeface="Cambria Math" panose="02040503050406030204" pitchFamily="18" charset="0"/>
                                            </a:rPr>
                                          </m:ctrlPr>
                                        </m:naryPr>
                                        <m:sub>
                                          <m:r>
                                            <m:rPr>
                                              <m:brk m:alnAt="9"/>
                                            </m:rPr>
                                            <a:rPr lang="en-US" sz="2000" i="1">
                                              <a:latin typeface="Cambria Math" panose="02040503050406030204" pitchFamily="18" charset="0"/>
                                              <a:ea typeface="Cambria Math" panose="02040503050406030204" pitchFamily="18" charset="0"/>
                                            </a:rPr>
                                            <m:t>𝑗</m:t>
                                          </m:r>
                                        </m:sub>
                                        <m:sup/>
                                        <m:e>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𝑃</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𝐴</m:t>
                                                      </m:r>
                                                    </m:e>
                                                    <m:sub>
                                                      <m:r>
                                                        <a:rPr lang="en-US" sz="2000" i="1">
                                                          <a:latin typeface="Cambria Math" panose="02040503050406030204" pitchFamily="18" charset="0"/>
                                                          <a:ea typeface="Cambria Math" panose="02040503050406030204" pitchFamily="18" charset="0"/>
                                                        </a:rPr>
                                                        <m:t>𝑖</m:t>
                                                      </m:r>
                                                    </m:sub>
                                                  </m:sSub>
                                                  <m:r>
                                                    <a:rPr lang="en-US" sz="2000" i="1">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𝑉</m:t>
                                                      </m:r>
                                                    </m:e>
                                                    <m:sub>
                                                      <m:r>
                                                        <a:rPr lang="en-US" sz="2000" i="1">
                                                          <a:latin typeface="Cambria Math" panose="02040503050406030204" pitchFamily="18" charset="0"/>
                                                          <a:ea typeface="Cambria Math" panose="02040503050406030204" pitchFamily="18" charset="0"/>
                                                        </a:rPr>
                                                        <m:t>𝑖𝑗</m:t>
                                                      </m:r>
                                                    </m:sub>
                                                  </m:sSub>
                                                </m:e>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𝐶</m:t>
                                                      </m:r>
                                                    </m:e>
                                                    <m:sub>
                                                      <m:r>
                                                        <a:rPr lang="en-US" sz="2000" i="1">
                                                          <a:latin typeface="Cambria Math" panose="02040503050406030204" pitchFamily="18" charset="0"/>
                                                          <a:ea typeface="Cambria Math" panose="02040503050406030204" pitchFamily="18" charset="0"/>
                                                        </a:rPr>
                                                        <m:t>𝑘</m:t>
                                                      </m:r>
                                                    </m:sub>
                                                  </m:sSub>
                                                </m:e>
                                              </m:d>
                                            </m:e>
                                            <m:sup>
                                              <m:r>
                                                <a:rPr lang="en-US" sz="2000" i="1">
                                                  <a:latin typeface="Cambria Math" panose="02040503050406030204" pitchFamily="18" charset="0"/>
                                                  <a:ea typeface="Cambria Math" panose="02040503050406030204" pitchFamily="18" charset="0"/>
                                                </a:rPr>
                                                <m:t>2</m:t>
                                              </m:r>
                                            </m:sup>
                                          </m:sSup>
                                        </m:e>
                                      </m:nary>
                                    </m:e>
                                  </m:nary>
                                  <m:r>
                                    <a:rPr lang="en-US" sz="2000" i="1">
                                      <a:latin typeface="Cambria Math" panose="02040503050406030204" pitchFamily="18" charset="0"/>
                                      <a:ea typeface="Cambria Math" panose="02040503050406030204" pitchFamily="18" charset="0"/>
                                    </a:rPr>
                                    <m:t>−</m:t>
                                  </m:r>
                                  <m:nary>
                                    <m:naryPr>
                                      <m:chr m:val="∑"/>
                                      <m:limLoc m:val="subSup"/>
                                      <m:supHide m:val="on"/>
                                      <m:ctrlPr>
                                        <a:rPr lang="en-US" sz="2000" i="1">
                                          <a:latin typeface="Cambria Math" panose="02040503050406030204" pitchFamily="18" charset="0"/>
                                          <a:ea typeface="Cambria Math" panose="02040503050406030204" pitchFamily="18" charset="0"/>
                                        </a:rPr>
                                      </m:ctrlPr>
                                    </m:naryPr>
                                    <m:sub>
                                      <m:r>
                                        <m:rPr>
                                          <m:brk m:alnAt="9"/>
                                        </m:rPr>
                                        <a:rPr lang="en-US" sz="2000" i="1">
                                          <a:latin typeface="Cambria Math" panose="02040503050406030204" pitchFamily="18" charset="0"/>
                                          <a:ea typeface="Cambria Math" panose="02040503050406030204" pitchFamily="18" charset="0"/>
                                        </a:rPr>
                                        <m:t>𝑖</m:t>
                                      </m:r>
                                    </m:sub>
                                    <m:sup/>
                                    <m:e>
                                      <m:nary>
                                        <m:naryPr>
                                          <m:chr m:val="∑"/>
                                          <m:limLoc m:val="subSup"/>
                                          <m:supHide m:val="on"/>
                                          <m:ctrlPr>
                                            <a:rPr lang="en-US" sz="2000" i="1">
                                              <a:latin typeface="Cambria Math" panose="02040503050406030204" pitchFamily="18" charset="0"/>
                                              <a:ea typeface="Cambria Math" panose="02040503050406030204" pitchFamily="18" charset="0"/>
                                            </a:rPr>
                                          </m:ctrlPr>
                                        </m:naryPr>
                                        <m:sub>
                                          <m:r>
                                            <m:rPr>
                                              <m:brk m:alnAt="9"/>
                                            </m:rPr>
                                            <a:rPr lang="en-US" sz="2000" i="1">
                                              <a:latin typeface="Cambria Math" panose="02040503050406030204" pitchFamily="18" charset="0"/>
                                              <a:ea typeface="Cambria Math" panose="02040503050406030204" pitchFamily="18" charset="0"/>
                                            </a:rPr>
                                            <m:t>𝑗</m:t>
                                          </m:r>
                                        </m:sub>
                                        <m:sup/>
                                        <m:e>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𝑃</m:t>
                                              </m:r>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𝐴</m:t>
                                                      </m:r>
                                                    </m:e>
                                                    <m:sub>
                                                      <m:r>
                                                        <a:rPr lang="en-US" sz="2000" i="1">
                                                          <a:latin typeface="Cambria Math" panose="02040503050406030204" pitchFamily="18" charset="0"/>
                                                          <a:ea typeface="Cambria Math" panose="02040503050406030204" pitchFamily="18" charset="0"/>
                                                        </a:rPr>
                                                        <m:t>𝑖</m:t>
                                                      </m:r>
                                                    </m:sub>
                                                  </m:sSub>
                                                  <m:r>
                                                    <a:rPr lang="en-US" sz="2000" i="1">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𝑉</m:t>
                                                      </m:r>
                                                    </m:e>
                                                    <m:sub>
                                                      <m:r>
                                                        <a:rPr lang="en-US" sz="2000" i="1">
                                                          <a:latin typeface="Cambria Math" panose="02040503050406030204" pitchFamily="18" charset="0"/>
                                                          <a:ea typeface="Cambria Math" panose="02040503050406030204" pitchFamily="18" charset="0"/>
                                                        </a:rPr>
                                                        <m:t>𝑖𝑗</m:t>
                                                      </m:r>
                                                    </m:sub>
                                                  </m:sSub>
                                                </m:e>
                                              </m:d>
                                            </m:e>
                                            <m:sup>
                                              <m:r>
                                                <a:rPr lang="en-US" sz="2000" i="1">
                                                  <a:latin typeface="Cambria Math" panose="02040503050406030204" pitchFamily="18" charset="0"/>
                                                  <a:ea typeface="Cambria Math" panose="02040503050406030204" pitchFamily="18" charset="0"/>
                                                </a:rPr>
                                                <m:t>2</m:t>
                                              </m:r>
                                            </m:sup>
                                          </m:sSup>
                                        </m:e>
                                      </m:nary>
                                    </m:e>
                                  </m:nary>
                                </m:e>
                              </m:d>
                            </m:e>
                          </m:nary>
                        </m:num>
                        <m:den>
                          <m:r>
                            <a:rPr lang="en-US" sz="2000" i="1">
                              <a:latin typeface="Cambria Math" panose="02040503050406030204" pitchFamily="18" charset="0"/>
                              <a:ea typeface="Cambria Math" panose="02040503050406030204" pitchFamily="18" charset="0"/>
                            </a:rPr>
                            <m:t>𝑛</m:t>
                          </m:r>
                        </m:den>
                      </m:f>
                    </m:oMath>
                  </m:oMathPara>
                </a14:m>
                <a:endParaRPr lang="en-US" dirty="0"/>
              </a:p>
              <a:p>
                <a:pPr marL="0" indent="0">
                  <a:buNone/>
                </a:pPr>
                <a:endParaRPr lang="en-US" dirty="0"/>
              </a:p>
              <a:p>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blipFill>
                <a:blip r:embed="rId2"/>
                <a:stretch>
                  <a:fillRect t="-243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6CB4B4D-7CA3-9044-876B-883B54F8677D}" type="slidenum">
              <a:rPr lang="en-US" smtClean="0"/>
              <a:t>23</a:t>
            </a:fld>
            <a:endParaRPr lang="en-US"/>
          </a:p>
        </p:txBody>
      </p:sp>
      <p:sp>
        <p:nvSpPr>
          <p:cNvPr id="3" name="Text Placeholder 2"/>
          <p:cNvSpPr>
            <a:spLocks noGrp="1"/>
          </p:cNvSpPr>
          <p:nvPr>
            <p:ph type="body" sz="quarter" idx="13"/>
          </p:nvPr>
        </p:nvSpPr>
        <p:spPr/>
        <p:txBody>
          <a:bodyPr>
            <a:normAutofit fontScale="92500" lnSpcReduction="20000"/>
          </a:bodyPr>
          <a:lstStyle/>
          <a:p>
            <a:pPr marL="0" indent="0">
              <a:buNone/>
            </a:pPr>
            <a:r>
              <a:rPr lang="en-US" dirty="0"/>
              <a:t>[Fisher, 1987]</a:t>
            </a:r>
          </a:p>
        </p:txBody>
      </p:sp>
      <p:sp>
        <p:nvSpPr>
          <p:cNvPr id="6" name="Date Placeholder 5"/>
          <p:cNvSpPr>
            <a:spLocks noGrp="1"/>
          </p:cNvSpPr>
          <p:nvPr>
            <p:ph type="dt" sz="half" idx="10"/>
          </p:nvPr>
        </p:nvSpPr>
        <p:spPr/>
        <p:txBody>
          <a:bodyPr/>
          <a:lstStyle/>
          <a:p>
            <a:r>
              <a:rPr lang="en-US"/>
              <a:t>2019-03-04</a:t>
            </a:r>
          </a:p>
        </p:txBody>
      </p:sp>
      <p:sp>
        <p:nvSpPr>
          <p:cNvPr id="7" name="Footer Placeholder 6"/>
          <p:cNvSpPr>
            <a:spLocks noGrp="1"/>
          </p:cNvSpPr>
          <p:nvPr>
            <p:ph type="ftr" sz="quarter" idx="11"/>
          </p:nvPr>
        </p:nvSpPr>
        <p:spPr/>
        <p:txBody>
          <a:bodyPr/>
          <a:lstStyle/>
          <a:p>
            <a:r>
              <a:rPr lang="en-US"/>
              <a:t>@ LAK EdViz Workshop</a:t>
            </a:r>
            <a:endParaRPr lang="en-US" dirty="0"/>
          </a:p>
        </p:txBody>
      </p:sp>
    </p:spTree>
    <p:extLst>
      <p:ext uri="{BB962C8B-B14F-4D97-AF65-F5344CB8AC3E}">
        <p14:creationId xmlns:p14="http://schemas.microsoft.com/office/powerpoint/2010/main" val="2050408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 these agree with humans?</a:t>
            </a:r>
          </a:p>
        </p:txBody>
      </p:sp>
      <p:sp>
        <p:nvSpPr>
          <p:cNvPr id="6" name="Content Placeholder 5"/>
          <p:cNvSpPr>
            <a:spLocks noGrp="1"/>
          </p:cNvSpPr>
          <p:nvPr>
            <p:ph idx="1"/>
          </p:nvPr>
        </p:nvSpPr>
        <p:spPr/>
        <p:txBody>
          <a:bodyPr/>
          <a:lstStyle/>
          <a:p>
            <a:pPr indent="0">
              <a:buNone/>
            </a:pPr>
            <a:r>
              <a:rPr lang="en-US" dirty="0"/>
              <a:t>Produce a flat clusters by iteratively splitting nodes in the tree optimizing for Akaike Information Criterion</a:t>
            </a:r>
          </a:p>
          <a:p>
            <a:pPr indent="0">
              <a:buNone/>
            </a:pPr>
            <a:r>
              <a:rPr lang="en-US" dirty="0"/>
              <a:t>Compare TRESTLE’s match to humans with CFE’s</a:t>
            </a:r>
          </a:p>
          <a:p>
            <a:pPr indent="0">
              <a:buNone/>
            </a:pPr>
            <a:endParaRPr lang="en-US" dirty="0"/>
          </a:p>
        </p:txBody>
      </p:sp>
      <p:sp>
        <p:nvSpPr>
          <p:cNvPr id="4" name="Slide Number Placeholder 3"/>
          <p:cNvSpPr>
            <a:spLocks noGrp="1"/>
          </p:cNvSpPr>
          <p:nvPr>
            <p:ph type="sldNum" sz="quarter" idx="12"/>
          </p:nvPr>
        </p:nvSpPr>
        <p:spPr/>
        <p:txBody>
          <a:bodyPr/>
          <a:lstStyle/>
          <a:p>
            <a:fld id="{86CB4B4D-7CA3-9044-876B-883B54F8677D}" type="slidenum">
              <a:rPr lang="en-US" smtClean="0"/>
              <a:t>24</a:t>
            </a:fld>
            <a:endParaRPr lang="en-US"/>
          </a:p>
        </p:txBody>
      </p:sp>
      <p:sp>
        <p:nvSpPr>
          <p:cNvPr id="3" name="Text Placeholder 2"/>
          <p:cNvSpPr>
            <a:spLocks noGrp="1"/>
          </p:cNvSpPr>
          <p:nvPr>
            <p:ph type="body" sz="quarter" idx="13"/>
          </p:nvPr>
        </p:nvSpPr>
        <p:spPr/>
        <p:txBody>
          <a:bodyPr/>
          <a:lstStyle/>
          <a:p>
            <a:pPr marL="0" indent="0">
              <a:buNone/>
            </a:pP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492717253"/>
              </p:ext>
            </p:extLst>
          </p:nvPr>
        </p:nvGraphicFramePr>
        <p:xfrm>
          <a:off x="3583400" y="3529297"/>
          <a:ext cx="5025200" cy="1844040"/>
        </p:xfrm>
        <a:graphic>
          <a:graphicData uri="http://schemas.openxmlformats.org/drawingml/2006/table">
            <a:tbl>
              <a:tblPr firstRow="1" bandRow="1">
                <a:tableStyleId>{5C22544A-7EE6-4342-B048-85BDC9FD1C3A}</a:tableStyleId>
              </a:tblPr>
              <a:tblGrid>
                <a:gridCol w="1747012">
                  <a:extLst>
                    <a:ext uri="{9D8B030D-6E8A-4147-A177-3AD203B41FA5}">
                      <a16:colId xmlns:a16="http://schemas.microsoft.com/office/drawing/2014/main" val="3905772945"/>
                    </a:ext>
                  </a:extLst>
                </a:gridCol>
                <a:gridCol w="616268">
                  <a:extLst>
                    <a:ext uri="{9D8B030D-6E8A-4147-A177-3AD203B41FA5}">
                      <a16:colId xmlns:a16="http://schemas.microsoft.com/office/drawing/2014/main" val="1632781929"/>
                    </a:ext>
                  </a:extLst>
                </a:gridCol>
                <a:gridCol w="665480">
                  <a:extLst>
                    <a:ext uri="{9D8B030D-6E8A-4147-A177-3AD203B41FA5}">
                      <a16:colId xmlns:a16="http://schemas.microsoft.com/office/drawing/2014/main" val="2486932371"/>
                    </a:ext>
                  </a:extLst>
                </a:gridCol>
                <a:gridCol w="665480">
                  <a:extLst>
                    <a:ext uri="{9D8B030D-6E8A-4147-A177-3AD203B41FA5}">
                      <a16:colId xmlns:a16="http://schemas.microsoft.com/office/drawing/2014/main" val="1092962673"/>
                    </a:ext>
                  </a:extLst>
                </a:gridCol>
                <a:gridCol w="665480">
                  <a:extLst>
                    <a:ext uri="{9D8B030D-6E8A-4147-A177-3AD203B41FA5}">
                      <a16:colId xmlns:a16="http://schemas.microsoft.com/office/drawing/2014/main" val="3529859110"/>
                    </a:ext>
                  </a:extLst>
                </a:gridCol>
                <a:gridCol w="665480">
                  <a:extLst>
                    <a:ext uri="{9D8B030D-6E8A-4147-A177-3AD203B41FA5}">
                      <a16:colId xmlns:a16="http://schemas.microsoft.com/office/drawing/2014/main" val="1853608016"/>
                    </a:ext>
                  </a:extLst>
                </a:gridCol>
              </a:tblGrid>
              <a:tr h="315308">
                <a:tc>
                  <a:txBody>
                    <a:bodyPr/>
                    <a:lstStyle/>
                    <a:p>
                      <a:endParaRPr lang="en-US" dirty="0"/>
                    </a:p>
                  </a:txBody>
                  <a:tcPr/>
                </a:tc>
                <a:tc>
                  <a:txBody>
                    <a:bodyPr/>
                    <a:lstStyle/>
                    <a:p>
                      <a:endParaRPr lang="en-US" dirty="0"/>
                    </a:p>
                  </a:txBody>
                  <a:tcPr/>
                </a:tc>
                <a:tc gridSpan="2">
                  <a:txBody>
                    <a:bodyPr/>
                    <a:lstStyle/>
                    <a:p>
                      <a:pPr algn="ctr"/>
                      <a:r>
                        <a:rPr lang="en-US" dirty="0"/>
                        <a:t>TRESTLE</a:t>
                      </a:r>
                    </a:p>
                  </a:txBody>
                  <a:tcPr/>
                </a:tc>
                <a:tc hMerge="1">
                  <a:txBody>
                    <a:bodyPr/>
                    <a:lstStyle/>
                    <a:p>
                      <a:endParaRPr lang="en-US" dirty="0"/>
                    </a:p>
                  </a:txBody>
                  <a:tcPr/>
                </a:tc>
                <a:tc gridSpan="2">
                  <a:txBody>
                    <a:bodyPr/>
                    <a:lstStyle/>
                    <a:p>
                      <a:pPr algn="ctr"/>
                      <a:r>
                        <a:rPr lang="en-US" dirty="0"/>
                        <a:t>CFE</a:t>
                      </a:r>
                    </a:p>
                  </a:txBody>
                  <a:tcPr/>
                </a:tc>
                <a:tc hMerge="1">
                  <a:txBody>
                    <a:bodyPr/>
                    <a:lstStyle/>
                    <a:p>
                      <a:endParaRPr lang="en-US" dirty="0"/>
                    </a:p>
                  </a:txBody>
                  <a:tcPr/>
                </a:tc>
                <a:extLst>
                  <a:ext uri="{0D108BD9-81ED-4DB2-BD59-A6C34878D82A}">
                    <a16:rowId xmlns:a16="http://schemas.microsoft.com/office/drawing/2014/main" val="3724163494"/>
                  </a:ext>
                </a:extLst>
              </a:tr>
              <a:tr h="0">
                <a:tc>
                  <a:txBody>
                    <a:bodyPr/>
                    <a:lstStyle/>
                    <a:p>
                      <a:r>
                        <a:rPr lang="en-US" dirty="0">
                          <a:solidFill>
                            <a:srgbClr val="FFFFFF"/>
                          </a:solidFill>
                        </a:rPr>
                        <a:t>Level</a:t>
                      </a:r>
                    </a:p>
                  </a:txBody>
                  <a:tcPr>
                    <a:solidFill>
                      <a:schemeClr val="accent1"/>
                    </a:solidFill>
                  </a:tcPr>
                </a:tc>
                <a:tc>
                  <a:txBody>
                    <a:bodyPr/>
                    <a:lstStyle/>
                    <a:p>
                      <a:r>
                        <a:rPr lang="en-US" dirty="0">
                          <a:solidFill>
                            <a:srgbClr val="FFFFFF"/>
                          </a:solidFill>
                        </a:rPr>
                        <a:t>N</a:t>
                      </a:r>
                    </a:p>
                  </a:txBody>
                  <a:tcPr>
                    <a:solidFill>
                      <a:schemeClr val="accent1"/>
                    </a:solidFill>
                  </a:tcPr>
                </a:tc>
                <a:tc>
                  <a:txBody>
                    <a:bodyPr/>
                    <a:lstStyle/>
                    <a:p>
                      <a:r>
                        <a:rPr lang="en-US" dirty="0">
                          <a:solidFill>
                            <a:srgbClr val="FFFFFF"/>
                          </a:solidFill>
                        </a:rPr>
                        <a:t>ARI</a:t>
                      </a:r>
                    </a:p>
                  </a:txBody>
                  <a:tcPr>
                    <a:solidFill>
                      <a:schemeClr val="accent1"/>
                    </a:solidFill>
                  </a:tcPr>
                </a:tc>
                <a:tc>
                  <a:txBody>
                    <a:bodyPr/>
                    <a:lstStyle/>
                    <a:p>
                      <a:r>
                        <a:rPr lang="en-US" dirty="0">
                          <a:solidFill>
                            <a:srgbClr val="FFFFFF"/>
                          </a:solidFill>
                        </a:rPr>
                        <a:t>STD</a:t>
                      </a:r>
                    </a:p>
                  </a:txBody>
                  <a:tcPr>
                    <a:solidFill>
                      <a:schemeClr val="accent1"/>
                    </a:solidFill>
                  </a:tcPr>
                </a:tc>
                <a:tc>
                  <a:txBody>
                    <a:bodyPr/>
                    <a:lstStyle/>
                    <a:p>
                      <a:r>
                        <a:rPr lang="en-US" dirty="0">
                          <a:solidFill>
                            <a:srgbClr val="FFFFFF"/>
                          </a:solidFill>
                        </a:rPr>
                        <a:t>ARI</a:t>
                      </a:r>
                    </a:p>
                  </a:txBody>
                  <a:tcPr>
                    <a:solidFill>
                      <a:schemeClr val="accent1"/>
                    </a:solidFill>
                  </a:tcPr>
                </a:tc>
                <a:tc>
                  <a:txBody>
                    <a:bodyPr/>
                    <a:lstStyle/>
                    <a:p>
                      <a:r>
                        <a:rPr lang="en-US" dirty="0">
                          <a:solidFill>
                            <a:srgbClr val="FFFFFF"/>
                          </a:solidFill>
                        </a:rPr>
                        <a:t>STD</a:t>
                      </a:r>
                    </a:p>
                  </a:txBody>
                  <a:tcPr>
                    <a:solidFill>
                      <a:schemeClr val="accent1"/>
                    </a:solidFill>
                  </a:tcPr>
                </a:tc>
                <a:extLst>
                  <a:ext uri="{0D108BD9-81ED-4DB2-BD59-A6C34878D82A}">
                    <a16:rowId xmlns:a16="http://schemas.microsoft.com/office/drawing/2014/main" val="2414953025"/>
                  </a:ext>
                </a:extLst>
              </a:tr>
              <a:tr h="370840">
                <a:tc>
                  <a:txBody>
                    <a:bodyPr/>
                    <a:lstStyle/>
                    <a:p>
                      <a:r>
                        <a:rPr lang="en-US" dirty="0"/>
                        <a:t>Level 1</a:t>
                      </a:r>
                    </a:p>
                  </a:txBody>
                  <a:tcPr/>
                </a:tc>
                <a:tc>
                  <a:txBody>
                    <a:bodyPr/>
                    <a:lstStyle/>
                    <a:p>
                      <a:r>
                        <a:rPr lang="en-US" dirty="0"/>
                        <a:t>251</a:t>
                      </a:r>
                    </a:p>
                  </a:txBody>
                  <a:tcPr/>
                </a:tc>
                <a:tc>
                  <a:txBody>
                    <a:bodyPr/>
                    <a:lstStyle/>
                    <a:p>
                      <a:r>
                        <a:rPr lang="en-US" dirty="0"/>
                        <a:t>0.51</a:t>
                      </a:r>
                    </a:p>
                  </a:txBody>
                  <a:tcPr/>
                </a:tc>
                <a:tc>
                  <a:txBody>
                    <a:bodyPr/>
                    <a:lstStyle/>
                    <a:p>
                      <a:r>
                        <a:rPr lang="en-US" dirty="0"/>
                        <a:t>0.03</a:t>
                      </a:r>
                    </a:p>
                  </a:txBody>
                  <a:tcPr/>
                </a:tc>
                <a:tc>
                  <a:txBody>
                    <a:bodyPr/>
                    <a:lstStyle/>
                    <a:p>
                      <a:r>
                        <a:rPr lang="en-US" dirty="0"/>
                        <a:t>0.51</a:t>
                      </a:r>
                    </a:p>
                  </a:txBody>
                  <a:tcPr/>
                </a:tc>
                <a:tc>
                  <a:txBody>
                    <a:bodyPr/>
                    <a:lstStyle/>
                    <a:p>
                      <a:r>
                        <a:rPr lang="en-US" dirty="0"/>
                        <a:t>0.08</a:t>
                      </a:r>
                    </a:p>
                  </a:txBody>
                  <a:tcPr/>
                </a:tc>
                <a:extLst>
                  <a:ext uri="{0D108BD9-81ED-4DB2-BD59-A6C34878D82A}">
                    <a16:rowId xmlns:a16="http://schemas.microsoft.com/office/drawing/2014/main" val="1157633436"/>
                  </a:ext>
                </a:extLst>
              </a:tr>
              <a:tr h="370840">
                <a:tc>
                  <a:txBody>
                    <a:bodyPr/>
                    <a:lstStyle/>
                    <a:p>
                      <a:r>
                        <a:rPr lang="en-US" dirty="0"/>
                        <a:t>Level 2</a:t>
                      </a:r>
                    </a:p>
                  </a:txBody>
                  <a:tcPr/>
                </a:tc>
                <a:tc>
                  <a:txBody>
                    <a:bodyPr/>
                    <a:lstStyle/>
                    <a:p>
                      <a:r>
                        <a:rPr lang="en-US" dirty="0"/>
                        <a:t>249</a:t>
                      </a:r>
                    </a:p>
                  </a:txBody>
                  <a:tcPr/>
                </a:tc>
                <a:tc>
                  <a:txBody>
                    <a:bodyPr/>
                    <a:lstStyle/>
                    <a:p>
                      <a:r>
                        <a:rPr lang="en-US" dirty="0"/>
                        <a:t>0.57</a:t>
                      </a:r>
                    </a:p>
                  </a:txBody>
                  <a:tcPr/>
                </a:tc>
                <a:tc>
                  <a:txBody>
                    <a:bodyPr/>
                    <a:lstStyle/>
                    <a:p>
                      <a:r>
                        <a:rPr lang="en-US" dirty="0"/>
                        <a:t>0.05</a:t>
                      </a:r>
                    </a:p>
                  </a:txBody>
                  <a:tcPr/>
                </a:tc>
                <a:tc>
                  <a:txBody>
                    <a:bodyPr/>
                    <a:lstStyle/>
                    <a:p>
                      <a:r>
                        <a:rPr lang="en-US" dirty="0"/>
                        <a:t>0.47</a:t>
                      </a:r>
                    </a:p>
                  </a:txBody>
                  <a:tcPr/>
                </a:tc>
                <a:tc>
                  <a:txBody>
                    <a:bodyPr/>
                    <a:lstStyle/>
                    <a:p>
                      <a:r>
                        <a:rPr lang="en-US" dirty="0"/>
                        <a:t>0.04</a:t>
                      </a:r>
                    </a:p>
                  </a:txBody>
                  <a:tcPr/>
                </a:tc>
                <a:extLst>
                  <a:ext uri="{0D108BD9-81ED-4DB2-BD59-A6C34878D82A}">
                    <a16:rowId xmlns:a16="http://schemas.microsoft.com/office/drawing/2014/main" val="170633893"/>
                  </a:ext>
                </a:extLst>
              </a:tr>
              <a:tr h="370840">
                <a:tc>
                  <a:txBody>
                    <a:bodyPr/>
                    <a:lstStyle/>
                    <a:p>
                      <a:r>
                        <a:rPr lang="en-US" dirty="0"/>
                        <a:t>Level 3</a:t>
                      </a:r>
                    </a:p>
                  </a:txBody>
                  <a:tcPr/>
                </a:tc>
                <a:tc>
                  <a:txBody>
                    <a:bodyPr/>
                    <a:lstStyle/>
                    <a:p>
                      <a:r>
                        <a:rPr lang="en-US" dirty="0"/>
                        <a:t>254</a:t>
                      </a:r>
                    </a:p>
                  </a:txBody>
                  <a:tcPr/>
                </a:tc>
                <a:tc>
                  <a:txBody>
                    <a:bodyPr/>
                    <a:lstStyle/>
                    <a:p>
                      <a:r>
                        <a:rPr lang="en-US" dirty="0"/>
                        <a:t>0.46</a:t>
                      </a:r>
                    </a:p>
                  </a:txBody>
                  <a:tcPr/>
                </a:tc>
                <a:tc>
                  <a:txBody>
                    <a:bodyPr/>
                    <a:lstStyle/>
                    <a:p>
                      <a:r>
                        <a:rPr lang="en-US" dirty="0"/>
                        <a:t>0.06</a:t>
                      </a:r>
                    </a:p>
                  </a:txBody>
                  <a:tcPr/>
                </a:tc>
                <a:tc>
                  <a:txBody>
                    <a:bodyPr/>
                    <a:lstStyle/>
                    <a:p>
                      <a:r>
                        <a:rPr lang="en-US" dirty="0"/>
                        <a:t>0.42</a:t>
                      </a:r>
                    </a:p>
                  </a:txBody>
                  <a:tcPr/>
                </a:tc>
                <a:tc>
                  <a:txBody>
                    <a:bodyPr/>
                    <a:lstStyle/>
                    <a:p>
                      <a:r>
                        <a:rPr lang="en-US" dirty="0"/>
                        <a:t>0.02</a:t>
                      </a:r>
                    </a:p>
                  </a:txBody>
                  <a:tcPr/>
                </a:tc>
                <a:extLst>
                  <a:ext uri="{0D108BD9-81ED-4DB2-BD59-A6C34878D82A}">
                    <a16:rowId xmlns:a16="http://schemas.microsoft.com/office/drawing/2014/main" val="2313434818"/>
                  </a:ext>
                </a:extLst>
              </a:tr>
            </a:tbl>
          </a:graphicData>
        </a:graphic>
      </p:graphicFrame>
      <p:sp>
        <p:nvSpPr>
          <p:cNvPr id="7" name="Date Placeholder 6"/>
          <p:cNvSpPr>
            <a:spLocks noGrp="1"/>
          </p:cNvSpPr>
          <p:nvPr>
            <p:ph type="dt" sz="half" idx="10"/>
          </p:nvPr>
        </p:nvSpPr>
        <p:spPr/>
        <p:txBody>
          <a:bodyPr/>
          <a:lstStyle/>
          <a:p>
            <a:r>
              <a:rPr lang="en-US"/>
              <a:t>2019-03-04</a:t>
            </a:r>
          </a:p>
        </p:txBody>
      </p:sp>
      <p:sp>
        <p:nvSpPr>
          <p:cNvPr id="8" name="Footer Placeholder 7"/>
          <p:cNvSpPr>
            <a:spLocks noGrp="1"/>
          </p:cNvSpPr>
          <p:nvPr>
            <p:ph type="ftr" sz="quarter" idx="11"/>
          </p:nvPr>
        </p:nvSpPr>
        <p:spPr/>
        <p:txBody>
          <a:bodyPr/>
          <a:lstStyle/>
          <a:p>
            <a:r>
              <a:rPr lang="en-US"/>
              <a:t>@ LAK EdViz Workshop</a:t>
            </a:r>
            <a:endParaRPr lang="en-US" dirty="0"/>
          </a:p>
        </p:txBody>
      </p:sp>
    </p:spTree>
    <p:extLst>
      <p:ext uri="{BB962C8B-B14F-4D97-AF65-F5344CB8AC3E}">
        <p14:creationId xmlns:p14="http://schemas.microsoft.com/office/powerpoint/2010/main" val="1375326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7B83009-2A5D-44A5-83CE-51953C256F8E}"/>
              </a:ext>
            </a:extLst>
          </p:cNvPr>
          <p:cNvSpPr>
            <a:spLocks noGrp="1"/>
          </p:cNvSpPr>
          <p:nvPr>
            <p:ph type="title"/>
          </p:nvPr>
        </p:nvSpPr>
        <p:spPr/>
        <p:txBody>
          <a:bodyPr/>
          <a:lstStyle/>
          <a:p>
            <a:r>
              <a:rPr lang="en-US" dirty="0"/>
              <a:t>Live Demo?</a:t>
            </a:r>
          </a:p>
        </p:txBody>
      </p:sp>
      <p:sp>
        <p:nvSpPr>
          <p:cNvPr id="4" name="Date Placeholder 3">
            <a:extLst>
              <a:ext uri="{FF2B5EF4-FFF2-40B4-BE49-F238E27FC236}">
                <a16:creationId xmlns:a16="http://schemas.microsoft.com/office/drawing/2014/main" id="{3CE38CB4-3184-4601-8E02-96F0B540635E}"/>
              </a:ext>
            </a:extLst>
          </p:cNvPr>
          <p:cNvSpPr>
            <a:spLocks noGrp="1"/>
          </p:cNvSpPr>
          <p:nvPr>
            <p:ph type="dt" sz="half" idx="10"/>
          </p:nvPr>
        </p:nvSpPr>
        <p:spPr/>
        <p:txBody>
          <a:bodyPr/>
          <a:lstStyle/>
          <a:p>
            <a:r>
              <a:rPr lang="en-US"/>
              <a:t>2019-03-04</a:t>
            </a:r>
          </a:p>
        </p:txBody>
      </p:sp>
      <p:sp>
        <p:nvSpPr>
          <p:cNvPr id="5" name="Footer Placeholder 4">
            <a:extLst>
              <a:ext uri="{FF2B5EF4-FFF2-40B4-BE49-F238E27FC236}">
                <a16:creationId xmlns:a16="http://schemas.microsoft.com/office/drawing/2014/main" id="{5C32A555-3F6D-406D-835F-0CCFA56D36F4}"/>
              </a:ext>
            </a:extLst>
          </p:cNvPr>
          <p:cNvSpPr>
            <a:spLocks noGrp="1"/>
          </p:cNvSpPr>
          <p:nvPr>
            <p:ph type="ftr" sz="quarter" idx="11"/>
          </p:nvPr>
        </p:nvSpPr>
        <p:spPr/>
        <p:txBody>
          <a:bodyPr/>
          <a:lstStyle/>
          <a:p>
            <a:r>
              <a:rPr lang="en-US"/>
              <a:t>@ LAK EdViz Workshop</a:t>
            </a:r>
            <a:endParaRPr lang="en-US" dirty="0"/>
          </a:p>
        </p:txBody>
      </p:sp>
      <p:sp>
        <p:nvSpPr>
          <p:cNvPr id="6" name="Slide Number Placeholder 5">
            <a:extLst>
              <a:ext uri="{FF2B5EF4-FFF2-40B4-BE49-F238E27FC236}">
                <a16:creationId xmlns:a16="http://schemas.microsoft.com/office/drawing/2014/main" id="{A5413752-8FA4-41E4-9011-B68C67C8E3E1}"/>
              </a:ext>
            </a:extLst>
          </p:cNvPr>
          <p:cNvSpPr>
            <a:spLocks noGrp="1"/>
          </p:cNvSpPr>
          <p:nvPr>
            <p:ph type="sldNum" sz="quarter" idx="12"/>
          </p:nvPr>
        </p:nvSpPr>
        <p:spPr/>
        <p:txBody>
          <a:bodyPr/>
          <a:lstStyle/>
          <a:p>
            <a:fld id="{47971AED-85B2-4588-978A-6CF2A5B557E6}" type="slidenum">
              <a:rPr lang="en-US" smtClean="0"/>
              <a:t>25</a:t>
            </a:fld>
            <a:endParaRPr lang="en-US"/>
          </a:p>
        </p:txBody>
      </p:sp>
      <p:sp>
        <p:nvSpPr>
          <p:cNvPr id="9" name="Text Placeholder 8">
            <a:extLst>
              <a:ext uri="{FF2B5EF4-FFF2-40B4-BE49-F238E27FC236}">
                <a16:creationId xmlns:a16="http://schemas.microsoft.com/office/drawing/2014/main" id="{1050158B-502C-4DFD-A636-F311EB8B90A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471971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D4612-2F54-472C-9377-024226CFD233}"/>
              </a:ext>
            </a:extLst>
          </p:cNvPr>
          <p:cNvSpPr>
            <a:spLocks noGrp="1"/>
          </p:cNvSpPr>
          <p:nvPr>
            <p:ph type="title"/>
          </p:nvPr>
        </p:nvSpPr>
        <p:spPr/>
        <p:txBody>
          <a:bodyPr/>
          <a:lstStyle/>
          <a:p>
            <a:r>
              <a:rPr lang="en-US" dirty="0"/>
              <a:t>Principle Relevant Metrics</a:t>
            </a:r>
          </a:p>
        </p:txBody>
      </p:sp>
      <p:sp>
        <p:nvSpPr>
          <p:cNvPr id="3" name="Date Placeholder 2">
            <a:extLst>
              <a:ext uri="{FF2B5EF4-FFF2-40B4-BE49-F238E27FC236}">
                <a16:creationId xmlns:a16="http://schemas.microsoft.com/office/drawing/2014/main" id="{7BDAB95C-3D98-4E69-874C-40BE7674277B}"/>
              </a:ext>
            </a:extLst>
          </p:cNvPr>
          <p:cNvSpPr>
            <a:spLocks noGrp="1"/>
          </p:cNvSpPr>
          <p:nvPr>
            <p:ph type="dt" sz="half" idx="10"/>
          </p:nvPr>
        </p:nvSpPr>
        <p:spPr/>
        <p:txBody>
          <a:bodyPr/>
          <a:lstStyle/>
          <a:p>
            <a:r>
              <a:rPr lang="en-US"/>
              <a:t>2019-03-04</a:t>
            </a:r>
          </a:p>
        </p:txBody>
      </p:sp>
      <p:sp>
        <p:nvSpPr>
          <p:cNvPr id="4" name="Footer Placeholder 3">
            <a:extLst>
              <a:ext uri="{FF2B5EF4-FFF2-40B4-BE49-F238E27FC236}">
                <a16:creationId xmlns:a16="http://schemas.microsoft.com/office/drawing/2014/main" id="{0EF25F5B-3598-436E-946B-7F92E8BD86DC}"/>
              </a:ext>
            </a:extLst>
          </p:cNvPr>
          <p:cNvSpPr>
            <a:spLocks noGrp="1"/>
          </p:cNvSpPr>
          <p:nvPr>
            <p:ph type="ftr" sz="quarter" idx="11"/>
          </p:nvPr>
        </p:nvSpPr>
        <p:spPr/>
        <p:txBody>
          <a:bodyPr/>
          <a:lstStyle/>
          <a:p>
            <a:r>
              <a:rPr lang="en-US"/>
              <a:t>@ LAK EdViz Workshop</a:t>
            </a:r>
            <a:endParaRPr lang="en-US" dirty="0"/>
          </a:p>
        </p:txBody>
      </p:sp>
      <p:sp>
        <p:nvSpPr>
          <p:cNvPr id="5" name="Slide Number Placeholder 4">
            <a:extLst>
              <a:ext uri="{FF2B5EF4-FFF2-40B4-BE49-F238E27FC236}">
                <a16:creationId xmlns:a16="http://schemas.microsoft.com/office/drawing/2014/main" id="{75F44805-5C32-40B4-BD71-D5F09C87FD44}"/>
              </a:ext>
            </a:extLst>
          </p:cNvPr>
          <p:cNvSpPr>
            <a:spLocks noGrp="1"/>
          </p:cNvSpPr>
          <p:nvPr>
            <p:ph type="sldNum" sz="quarter" idx="12"/>
          </p:nvPr>
        </p:nvSpPr>
        <p:spPr/>
        <p:txBody>
          <a:bodyPr/>
          <a:lstStyle/>
          <a:p>
            <a:fld id="{47971AED-85B2-4588-978A-6CF2A5B557E6}" type="slidenum">
              <a:rPr lang="en-US" smtClean="0"/>
              <a:t>26</a:t>
            </a:fld>
            <a:endParaRPr lang="en-US"/>
          </a:p>
        </p:txBody>
      </p:sp>
      <p:sp>
        <p:nvSpPr>
          <p:cNvPr id="6" name="Text Placeholder 5">
            <a:extLst>
              <a:ext uri="{FF2B5EF4-FFF2-40B4-BE49-F238E27FC236}">
                <a16:creationId xmlns:a16="http://schemas.microsoft.com/office/drawing/2014/main" id="{8B8C14EB-6CA2-4A62-9DE7-C43E80CC635A}"/>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802718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Principle-Relevant Metrics (PRMs)</a:t>
            </a:r>
          </a:p>
        </p:txBody>
      </p:sp>
      <p:sp>
        <p:nvSpPr>
          <p:cNvPr id="4" name="Slide Number Placeholder 3"/>
          <p:cNvSpPr>
            <a:spLocks noGrp="1"/>
          </p:cNvSpPr>
          <p:nvPr>
            <p:ph type="sldNum" sz="quarter" idx="12"/>
          </p:nvPr>
        </p:nvSpPr>
        <p:spPr>
          <a:xfrm>
            <a:off x="7965743" y="6328643"/>
            <a:ext cx="2057400" cy="365125"/>
          </a:xfrm>
        </p:spPr>
        <p:txBody>
          <a:bodyPr/>
          <a:lstStyle/>
          <a:p>
            <a:fld id="{A3405AB7-5ACF-46CB-848E-AC64E09C7113}" type="slidenum">
              <a:rPr lang="en-US" smtClean="0"/>
              <a:t>27</a:t>
            </a:fld>
            <a:endParaRPr lang="en-US"/>
          </a:p>
        </p:txBody>
      </p:sp>
      <p:grpSp>
        <p:nvGrpSpPr>
          <p:cNvPr id="5" name="Group 4"/>
          <p:cNvGrpSpPr>
            <a:grpSpLocks noChangeAspect="1"/>
          </p:cNvGrpSpPr>
          <p:nvPr/>
        </p:nvGrpSpPr>
        <p:grpSpPr>
          <a:xfrm>
            <a:off x="2002171" y="1932390"/>
            <a:ext cx="2067119" cy="3331140"/>
            <a:chOff x="922363" y="2851729"/>
            <a:chExt cx="1828800" cy="2947091"/>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363" y="2851729"/>
              <a:ext cx="1828800" cy="2420126"/>
            </a:xfrm>
            <a:prstGeom prst="rect">
              <a:avLst/>
            </a:prstGeom>
          </p:spPr>
        </p:pic>
        <p:cxnSp>
          <p:nvCxnSpPr>
            <p:cNvPr id="10" name="Straight Connector 9"/>
            <p:cNvCxnSpPr/>
            <p:nvPr/>
          </p:nvCxnSpPr>
          <p:spPr>
            <a:xfrm flipV="1">
              <a:off x="927277" y="5407895"/>
              <a:ext cx="1783080" cy="1036"/>
            </a:xfrm>
            <a:prstGeom prst="line">
              <a:avLst/>
            </a:prstGeom>
            <a:ln w="63500">
              <a:solidFill>
                <a:schemeClr val="accent3"/>
              </a:solidFill>
              <a:prstDash val="solid"/>
            </a:ln>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2717978" y="5316455"/>
              <a:ext cx="0" cy="195072"/>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48672" y="5316455"/>
              <a:ext cx="0" cy="18288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61260" y="5444839"/>
              <a:ext cx="1551007" cy="353981"/>
            </a:xfrm>
            <a:prstGeom prst="rect">
              <a:avLst/>
            </a:prstGeom>
          </p:spPr>
          <p:txBody>
            <a:bodyPr wrap="square" rtlCol="0">
              <a:spAutoFit/>
            </a:bodyPr>
            <a:lstStyle/>
            <a:p>
              <a:pPr algn="ctr"/>
              <a:r>
                <a:rPr lang="en-US" sz="2000" dirty="0">
                  <a:latin typeface="Segoe UI" panose="020B0502040204020203" pitchFamily="34" charset="0"/>
                  <a:ea typeface="Segoe UI" panose="020B0502040204020203" pitchFamily="34" charset="0"/>
                  <a:cs typeface="Segoe UI" panose="020B0502040204020203" pitchFamily="34" charset="0"/>
                </a:rPr>
                <a:t>Base Width</a:t>
              </a:r>
            </a:p>
          </p:txBody>
        </p:sp>
      </p:grpSp>
      <p:grpSp>
        <p:nvGrpSpPr>
          <p:cNvPr id="19" name="Group 18">
            <a:extLst>
              <a:ext uri="{FF2B5EF4-FFF2-40B4-BE49-F238E27FC236}">
                <a16:creationId xmlns:a16="http://schemas.microsoft.com/office/drawing/2014/main" id="{DBA0190C-0692-49FE-8840-C10A047E7C95}"/>
              </a:ext>
            </a:extLst>
          </p:cNvPr>
          <p:cNvGrpSpPr/>
          <p:nvPr/>
        </p:nvGrpSpPr>
        <p:grpSpPr>
          <a:xfrm>
            <a:off x="4547459" y="1947779"/>
            <a:ext cx="2824882" cy="3330814"/>
            <a:chOff x="4547459" y="1947779"/>
            <a:chExt cx="2824882" cy="3330814"/>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5601" y="1947779"/>
              <a:ext cx="2088595" cy="2763924"/>
            </a:xfrm>
            <a:prstGeom prst="rect">
              <a:avLst/>
            </a:prstGeom>
          </p:spPr>
        </p:pic>
        <p:cxnSp>
          <p:nvCxnSpPr>
            <p:cNvPr id="23" name="Straight Connector 22"/>
            <p:cNvCxnSpPr/>
            <p:nvPr/>
          </p:nvCxnSpPr>
          <p:spPr>
            <a:xfrm flipH="1">
              <a:off x="5534377" y="3770499"/>
              <a:ext cx="0" cy="941204"/>
            </a:xfrm>
            <a:prstGeom prst="line">
              <a:avLst/>
            </a:prstGeom>
            <a:solidFill>
              <a:schemeClr val="accent1"/>
            </a:solidFill>
            <a:ln w="635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5403840" y="3732265"/>
              <a:ext cx="261074" cy="261074"/>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p:cNvSpPr txBox="1"/>
            <p:nvPr/>
          </p:nvSpPr>
          <p:spPr>
            <a:xfrm>
              <a:off x="4547459" y="4909261"/>
              <a:ext cx="2824882" cy="369332"/>
            </a:xfrm>
            <a:prstGeom prst="rect">
              <a:avLst/>
            </a:prstGeom>
          </p:spPr>
          <p:txBody>
            <a:bodyPr wrap="square" rtlCol="0">
              <a:spAutoFit/>
            </a:bodyPr>
            <a:lstStyle/>
            <a:p>
              <a:pPr algn="ctr"/>
              <a:r>
                <a:rPr lang="en-US" dirty="0">
                  <a:latin typeface="Segoe UI" panose="020B0502040204020203" pitchFamily="34" charset="0"/>
                  <a:ea typeface="Segoe UI" panose="020B0502040204020203" pitchFamily="34" charset="0"/>
                  <a:cs typeface="Segoe UI" panose="020B0502040204020203" pitchFamily="34" charset="0"/>
                </a:rPr>
                <a:t>Center of Mass Height</a:t>
              </a:r>
            </a:p>
          </p:txBody>
        </p:sp>
      </p:grpSp>
      <p:grpSp>
        <p:nvGrpSpPr>
          <p:cNvPr id="18" name="Group 17">
            <a:extLst>
              <a:ext uri="{FF2B5EF4-FFF2-40B4-BE49-F238E27FC236}">
                <a16:creationId xmlns:a16="http://schemas.microsoft.com/office/drawing/2014/main" id="{8847090D-4B96-4045-A547-350C11CAD93C}"/>
              </a:ext>
            </a:extLst>
          </p:cNvPr>
          <p:cNvGrpSpPr/>
          <p:nvPr/>
        </p:nvGrpSpPr>
        <p:grpSpPr>
          <a:xfrm>
            <a:off x="7850511" y="1785157"/>
            <a:ext cx="2339318" cy="3897630"/>
            <a:chOff x="7850511" y="1785157"/>
            <a:chExt cx="2339318" cy="389763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6589" y="1785157"/>
              <a:ext cx="2187161" cy="2894358"/>
            </a:xfrm>
            <a:prstGeom prst="rect">
              <a:avLst/>
            </a:prstGeom>
          </p:spPr>
        </p:pic>
        <p:sp>
          <p:nvSpPr>
            <p:cNvPr id="25" name="TextBox 24"/>
            <p:cNvSpPr txBox="1"/>
            <p:nvPr/>
          </p:nvSpPr>
          <p:spPr>
            <a:xfrm>
              <a:off x="7850511" y="4886396"/>
              <a:ext cx="2339318" cy="369332"/>
            </a:xfrm>
            <a:prstGeom prst="rect">
              <a:avLst/>
            </a:prstGeom>
          </p:spPr>
          <p:txBody>
            <a:bodyPr wrap="square" rtlCol="0">
              <a:spAutoFit/>
            </a:bodyPr>
            <a:lstStyle/>
            <a:p>
              <a:pPr algn="ctr"/>
              <a:r>
                <a:rPr lang="en-US" dirty="0">
                  <a:latin typeface="Segoe UI" panose="020B0502040204020203" pitchFamily="34" charset="0"/>
                  <a:ea typeface="Segoe UI" panose="020B0502040204020203" pitchFamily="34" charset="0"/>
                  <a:cs typeface="Segoe UI" panose="020B0502040204020203" pitchFamily="34" charset="0"/>
                </a:rPr>
                <a:t>Symmetry Angle</a:t>
              </a:r>
            </a:p>
          </p:txBody>
        </p:sp>
        <p:cxnSp>
          <p:nvCxnSpPr>
            <p:cNvPr id="26" name="Straight Connector 25"/>
            <p:cNvCxnSpPr>
              <a:cxnSpLocks/>
            </p:cNvCxnSpPr>
            <p:nvPr/>
          </p:nvCxnSpPr>
          <p:spPr>
            <a:xfrm flipH="1">
              <a:off x="9020170" y="2064860"/>
              <a:ext cx="5940" cy="2580366"/>
            </a:xfrm>
            <a:prstGeom prst="line">
              <a:avLst/>
            </a:prstGeom>
            <a:ln w="63500" cap="rnd">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cxnSpLocks/>
            </p:cNvCxnSpPr>
            <p:nvPr/>
          </p:nvCxnSpPr>
          <p:spPr>
            <a:xfrm>
              <a:off x="8599006" y="3816245"/>
              <a:ext cx="421164" cy="828980"/>
            </a:xfrm>
            <a:prstGeom prst="line">
              <a:avLst/>
            </a:prstGeom>
            <a:ln w="63500" cap="rnd">
              <a:solidFill>
                <a:schemeClr val="accent2"/>
              </a:solidFill>
              <a:prstDash val="solid"/>
              <a:round/>
            </a:ln>
          </p:spPr>
          <p:style>
            <a:lnRef idx="1">
              <a:schemeClr val="accent1"/>
            </a:lnRef>
            <a:fillRef idx="0">
              <a:schemeClr val="accent1"/>
            </a:fillRef>
            <a:effectRef idx="0">
              <a:schemeClr val="accent1"/>
            </a:effectRef>
            <a:fontRef idx="minor">
              <a:schemeClr val="tx1"/>
            </a:fontRef>
          </p:style>
        </p:cxnSp>
        <p:sp>
          <p:nvSpPr>
            <p:cNvPr id="45" name="Arc 44"/>
            <p:cNvSpPr/>
            <p:nvPr/>
          </p:nvSpPr>
          <p:spPr>
            <a:xfrm>
              <a:off x="8016181" y="3659604"/>
              <a:ext cx="2023124" cy="2023183"/>
            </a:xfrm>
            <a:prstGeom prst="arc">
              <a:avLst>
                <a:gd name="adj1" fmla="val 14531026"/>
                <a:gd name="adj2" fmla="val 16257143"/>
              </a:avLst>
            </a:prstGeom>
            <a:ln w="63500">
              <a:solidFill>
                <a:schemeClr val="accent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Oval 26"/>
            <p:cNvSpPr/>
            <p:nvPr/>
          </p:nvSpPr>
          <p:spPr>
            <a:xfrm>
              <a:off x="8431931" y="3619566"/>
              <a:ext cx="273395" cy="273395"/>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Date Placeholder 2">
            <a:extLst>
              <a:ext uri="{FF2B5EF4-FFF2-40B4-BE49-F238E27FC236}">
                <a16:creationId xmlns:a16="http://schemas.microsoft.com/office/drawing/2014/main" id="{398802A5-6DFC-4E4B-9D47-DDED74FA04C1}"/>
              </a:ext>
            </a:extLst>
          </p:cNvPr>
          <p:cNvSpPr>
            <a:spLocks noGrp="1"/>
          </p:cNvSpPr>
          <p:nvPr>
            <p:ph type="dt" sz="half" idx="10"/>
          </p:nvPr>
        </p:nvSpPr>
        <p:spPr/>
        <p:txBody>
          <a:bodyPr/>
          <a:lstStyle/>
          <a:p>
            <a:r>
              <a:rPr lang="en-US"/>
              <a:t>2018-02-20</a:t>
            </a:r>
          </a:p>
        </p:txBody>
      </p:sp>
      <p:sp>
        <p:nvSpPr>
          <p:cNvPr id="9" name="Footer Placeholder 8">
            <a:extLst>
              <a:ext uri="{FF2B5EF4-FFF2-40B4-BE49-F238E27FC236}">
                <a16:creationId xmlns:a16="http://schemas.microsoft.com/office/drawing/2014/main" id="{574DE09A-8759-416F-87B8-E793B71CA37C}"/>
              </a:ext>
            </a:extLst>
          </p:cNvPr>
          <p:cNvSpPr>
            <a:spLocks noGrp="1"/>
          </p:cNvSpPr>
          <p:nvPr>
            <p:ph type="ftr" sz="quarter" idx="11"/>
          </p:nvPr>
        </p:nvSpPr>
        <p:spPr/>
        <p:txBody>
          <a:bodyPr/>
          <a:lstStyle/>
          <a:p>
            <a:r>
              <a:rPr lang="en-US"/>
              <a:t>@ University of California, Santa Cruz</a:t>
            </a:r>
          </a:p>
        </p:txBody>
      </p:sp>
    </p:spTree>
    <p:extLst>
      <p:ext uri="{BB962C8B-B14F-4D97-AF65-F5344CB8AC3E}">
        <p14:creationId xmlns:p14="http://schemas.microsoft.com/office/powerpoint/2010/main" val="20032274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Alignment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10515600" cy="4351338"/>
              </a:xfrm>
            </p:spPr>
            <p:txBody>
              <a:bodyPr/>
              <a:lstStyle/>
              <a:p>
                <a:pPr indent="0">
                  <a:buNone/>
                </a:pPr>
                <a:r>
                  <a:rPr lang="en-US" dirty="0"/>
                  <a:t>Can you predict whether a tower would stand, or fall based on the principle-relevant metrics</a:t>
                </a:r>
              </a:p>
              <a:p>
                <a:pPr indent="0">
                  <a:buNone/>
                </a:pPr>
                <a:r>
                  <a:rPr lang="en-US" dirty="0"/>
                  <a:t>Formalized as a regression problem:</a:t>
                </a:r>
              </a:p>
              <a:p>
                <a:pPr indent="0">
                  <a:buNone/>
                </a:pPr>
                <a:endParaRPr lang="en-US" dirty="0"/>
              </a:p>
              <a:p>
                <a:pPr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𝑂𝑢𝑡𝑐𝑜𝑚𝑒</m:t>
                      </m:r>
                      <m:r>
                        <a:rPr lang="en-US" i="1">
                          <a:latin typeface="Cambria Math" panose="02040503050406030204" pitchFamily="18" charset="0"/>
                        </a:rPr>
                        <m:t> ~ </m:t>
                      </m:r>
                      <m:r>
                        <a:rPr lang="en-US" i="1">
                          <a:latin typeface="Cambria Math" panose="02040503050406030204" pitchFamily="18" charset="0"/>
                        </a:rPr>
                        <m:t>𝐵𝑎𝑠𝑒</m:t>
                      </m:r>
                      <m:r>
                        <a:rPr lang="en-US" i="1">
                          <a:latin typeface="Cambria Math" panose="02040503050406030204" pitchFamily="18" charset="0"/>
                        </a:rPr>
                        <m:t> </m:t>
                      </m:r>
                      <m:r>
                        <a:rPr lang="en-US" i="1">
                          <a:latin typeface="Cambria Math" panose="02040503050406030204" pitchFamily="18" charset="0"/>
                        </a:rPr>
                        <m:t>𝑊𝑖𝑑𝑡h</m:t>
                      </m:r>
                      <m:r>
                        <a:rPr lang="en-US" i="1">
                          <a:latin typeface="Cambria Math" panose="02040503050406030204" pitchFamily="18" charset="0"/>
                        </a:rPr>
                        <m:t>+</m:t>
                      </m:r>
                      <m:r>
                        <a:rPr lang="en-US" i="1">
                          <a:latin typeface="Cambria Math" panose="02040503050406030204" pitchFamily="18" charset="0"/>
                        </a:rPr>
                        <m:t>𝐶𝑂𝑀</m:t>
                      </m:r>
                      <m:r>
                        <a:rPr lang="en-US" i="1">
                          <a:latin typeface="Cambria Math" panose="02040503050406030204" pitchFamily="18" charset="0"/>
                        </a:rPr>
                        <m:t> </m:t>
                      </m:r>
                      <m:r>
                        <a:rPr lang="en-US" i="1">
                          <a:latin typeface="Cambria Math" panose="02040503050406030204" pitchFamily="18" charset="0"/>
                        </a:rPr>
                        <m:t>𝐻𝑒𝑖𝑔h𝑡</m:t>
                      </m:r>
                      <m:r>
                        <a:rPr lang="en-US" i="1">
                          <a:latin typeface="Cambria Math" panose="02040503050406030204" pitchFamily="18" charset="0"/>
                        </a:rPr>
                        <m:t>+</m:t>
                      </m:r>
                      <m:r>
                        <a:rPr lang="en-US" i="1">
                          <a:latin typeface="Cambria Math" panose="02040503050406030204" pitchFamily="18" charset="0"/>
                        </a:rPr>
                        <m:t>𝑆𝑦𝑚</m:t>
                      </m:r>
                      <m:r>
                        <a:rPr lang="en-US" i="1">
                          <a:latin typeface="Cambria Math" panose="02040503050406030204" pitchFamily="18" charset="0"/>
                        </a:rPr>
                        <m:t> </m:t>
                      </m:r>
                      <m:r>
                        <a:rPr lang="en-US" i="1">
                          <a:latin typeface="Cambria Math" panose="02040503050406030204" pitchFamily="18" charset="0"/>
                        </a:rPr>
                        <m:t>𝐴𝑛𝑔𝑙𝑒</m:t>
                      </m:r>
                      <m:r>
                        <a:rPr lang="en-US" i="1">
                          <a:latin typeface="Cambria Math" panose="02040503050406030204" pitchFamily="18" charset="0"/>
                        </a:rPr>
                        <m:t>+(1|</m:t>
                      </m:r>
                      <m:r>
                        <a:rPr lang="en-US" i="1">
                          <a:latin typeface="Cambria Math" panose="02040503050406030204" pitchFamily="18" charset="0"/>
                        </a:rPr>
                        <m:t>𝐿𝑒𝑣𝑒𝑙</m:t>
                      </m:r>
                      <m:r>
                        <a:rPr lang="en-US" i="1">
                          <a:latin typeface="Cambria Math" panose="02040503050406030204" pitchFamily="18" charset="0"/>
                        </a:rPr>
                        <m:t>)</m:t>
                      </m:r>
                    </m:oMath>
                  </m:oMathPara>
                </a14:m>
                <a:endParaRPr lang="en-US" dirty="0"/>
              </a:p>
              <a:p>
                <a:pPr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t="-238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3405AB7-5ACF-46CB-848E-AC64E09C7113}" type="slidenum">
              <a:rPr lang="en-US" smtClean="0"/>
              <a:t>28</a:t>
            </a:fld>
            <a:endParaRPr lang="en-US"/>
          </a:p>
        </p:txBody>
      </p:sp>
      <p:sp>
        <p:nvSpPr>
          <p:cNvPr id="5" name="Date Placeholder 4">
            <a:extLst>
              <a:ext uri="{FF2B5EF4-FFF2-40B4-BE49-F238E27FC236}">
                <a16:creationId xmlns:a16="http://schemas.microsoft.com/office/drawing/2014/main" id="{76DC3FCB-13E3-4717-B53B-1680BEFCB873}"/>
              </a:ext>
            </a:extLst>
          </p:cNvPr>
          <p:cNvSpPr>
            <a:spLocks noGrp="1"/>
          </p:cNvSpPr>
          <p:nvPr>
            <p:ph type="dt" sz="half" idx="10"/>
          </p:nvPr>
        </p:nvSpPr>
        <p:spPr/>
        <p:txBody>
          <a:bodyPr/>
          <a:lstStyle/>
          <a:p>
            <a:r>
              <a:rPr lang="en-US"/>
              <a:t>2018-02-20</a:t>
            </a:r>
          </a:p>
        </p:txBody>
      </p:sp>
      <p:sp>
        <p:nvSpPr>
          <p:cNvPr id="6" name="Rectangle 5">
            <a:extLst>
              <a:ext uri="{FF2B5EF4-FFF2-40B4-BE49-F238E27FC236}">
                <a16:creationId xmlns:a16="http://schemas.microsoft.com/office/drawing/2014/main" id="{23D6B9EE-C16A-414D-9C46-25F2A1195B3F}"/>
              </a:ext>
            </a:extLst>
          </p:cNvPr>
          <p:cNvSpPr/>
          <p:nvPr/>
        </p:nvSpPr>
        <p:spPr>
          <a:xfrm>
            <a:off x="1007419" y="4003500"/>
            <a:ext cx="1644685" cy="553212"/>
          </a:xfrm>
          <a:prstGeom prst="rect">
            <a:avLst/>
          </a:prstGeom>
          <a:no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74B7F26-6DFD-4519-9CED-9EDB7D4A5D5E}"/>
              </a:ext>
            </a:extLst>
          </p:cNvPr>
          <p:cNvSpPr/>
          <p:nvPr/>
        </p:nvSpPr>
        <p:spPr>
          <a:xfrm>
            <a:off x="2926835" y="4003500"/>
            <a:ext cx="6459083" cy="553212"/>
          </a:xfrm>
          <a:prstGeom prst="rect">
            <a:avLst/>
          </a:prstGeom>
          <a:no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83B4E6F-142B-4F69-9C15-B16739BF23B6}"/>
              </a:ext>
            </a:extLst>
          </p:cNvPr>
          <p:cNvSpPr/>
          <p:nvPr/>
        </p:nvSpPr>
        <p:spPr>
          <a:xfrm>
            <a:off x="9685363" y="4003500"/>
            <a:ext cx="1644685" cy="553212"/>
          </a:xfrm>
          <a:prstGeom prst="rect">
            <a:avLst/>
          </a:prstGeom>
          <a:no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8">
            <a:extLst>
              <a:ext uri="{FF2B5EF4-FFF2-40B4-BE49-F238E27FC236}">
                <a16:creationId xmlns:a16="http://schemas.microsoft.com/office/drawing/2014/main" id="{87E0ECE9-7E83-4E83-836A-B59C86709AEE}"/>
              </a:ext>
            </a:extLst>
          </p:cNvPr>
          <p:cNvSpPr>
            <a:spLocks noGrp="1"/>
          </p:cNvSpPr>
          <p:nvPr>
            <p:ph type="ftr" sz="quarter" idx="11"/>
          </p:nvPr>
        </p:nvSpPr>
        <p:spPr/>
        <p:txBody>
          <a:bodyPr/>
          <a:lstStyle/>
          <a:p>
            <a:r>
              <a:rPr lang="en-US"/>
              <a:t>@ University of California, Santa Cruz</a:t>
            </a:r>
          </a:p>
        </p:txBody>
      </p:sp>
    </p:spTree>
    <p:extLst>
      <p:ext uri="{BB962C8B-B14F-4D97-AF65-F5344CB8AC3E}">
        <p14:creationId xmlns:p14="http://schemas.microsoft.com/office/powerpoint/2010/main" val="235388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B04D4-FAB0-4F42-B5C9-0BB24B9715D7}"/>
              </a:ext>
            </a:extLst>
          </p:cNvPr>
          <p:cNvSpPr>
            <a:spLocks noGrp="1"/>
          </p:cNvSpPr>
          <p:nvPr>
            <p:ph type="title"/>
          </p:nvPr>
        </p:nvSpPr>
        <p:spPr/>
        <p:txBody>
          <a:bodyPr/>
          <a:lstStyle/>
          <a:p>
            <a:r>
              <a:rPr lang="en-US" dirty="0"/>
              <a:t>Earthquake Math</a:t>
            </a:r>
          </a:p>
        </p:txBody>
      </p:sp>
      <p:sp>
        <p:nvSpPr>
          <p:cNvPr id="3" name="Date Placeholder 2">
            <a:extLst>
              <a:ext uri="{FF2B5EF4-FFF2-40B4-BE49-F238E27FC236}">
                <a16:creationId xmlns:a16="http://schemas.microsoft.com/office/drawing/2014/main" id="{053AF273-3142-499C-9D0A-07A970A07FF9}"/>
              </a:ext>
            </a:extLst>
          </p:cNvPr>
          <p:cNvSpPr>
            <a:spLocks noGrp="1"/>
          </p:cNvSpPr>
          <p:nvPr>
            <p:ph type="dt" sz="half" idx="10"/>
          </p:nvPr>
        </p:nvSpPr>
        <p:spPr/>
        <p:txBody>
          <a:bodyPr/>
          <a:lstStyle/>
          <a:p>
            <a:r>
              <a:rPr lang="en-US"/>
              <a:t>2019-03-04</a:t>
            </a:r>
          </a:p>
        </p:txBody>
      </p:sp>
      <p:sp>
        <p:nvSpPr>
          <p:cNvPr id="4" name="Footer Placeholder 3">
            <a:extLst>
              <a:ext uri="{FF2B5EF4-FFF2-40B4-BE49-F238E27FC236}">
                <a16:creationId xmlns:a16="http://schemas.microsoft.com/office/drawing/2014/main" id="{B43C38AF-EAE0-4B87-97B2-5CBB75BCDC44}"/>
              </a:ext>
            </a:extLst>
          </p:cNvPr>
          <p:cNvSpPr>
            <a:spLocks noGrp="1"/>
          </p:cNvSpPr>
          <p:nvPr>
            <p:ph type="ftr" sz="quarter" idx="11"/>
          </p:nvPr>
        </p:nvSpPr>
        <p:spPr/>
        <p:txBody>
          <a:bodyPr/>
          <a:lstStyle/>
          <a:p>
            <a:r>
              <a:rPr lang="en-US"/>
              <a:t>@ LAK EdViz Workshop</a:t>
            </a:r>
            <a:endParaRPr lang="en-US" dirty="0"/>
          </a:p>
        </p:txBody>
      </p:sp>
      <p:sp>
        <p:nvSpPr>
          <p:cNvPr id="5" name="Slide Number Placeholder 4">
            <a:extLst>
              <a:ext uri="{FF2B5EF4-FFF2-40B4-BE49-F238E27FC236}">
                <a16:creationId xmlns:a16="http://schemas.microsoft.com/office/drawing/2014/main" id="{15424B85-DD9A-46B6-9EFA-5ECA30AA55D1}"/>
              </a:ext>
            </a:extLst>
          </p:cNvPr>
          <p:cNvSpPr>
            <a:spLocks noGrp="1"/>
          </p:cNvSpPr>
          <p:nvPr>
            <p:ph type="sldNum" sz="quarter" idx="12"/>
          </p:nvPr>
        </p:nvSpPr>
        <p:spPr/>
        <p:txBody>
          <a:bodyPr/>
          <a:lstStyle/>
          <a:p>
            <a:fld id="{47971AED-85B2-4588-978A-6CF2A5B557E6}" type="slidenum">
              <a:rPr lang="en-US" smtClean="0"/>
              <a:t>29</a:t>
            </a:fld>
            <a:endParaRPr lang="en-US"/>
          </a:p>
        </p:txBody>
      </p:sp>
      <p:sp>
        <p:nvSpPr>
          <p:cNvPr id="6" name="Text Placeholder 5">
            <a:extLst>
              <a:ext uri="{FF2B5EF4-FFF2-40B4-BE49-F238E27FC236}">
                <a16:creationId xmlns:a16="http://schemas.microsoft.com/office/drawing/2014/main" id="{5FA21D99-91AB-4B9D-8D90-AFF741415359}"/>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944224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experience look like?</a:t>
            </a:r>
          </a:p>
        </p:txBody>
      </p:sp>
      <p:sp>
        <p:nvSpPr>
          <p:cNvPr id="4" name="Date Placeholder 3"/>
          <p:cNvSpPr>
            <a:spLocks noGrp="1"/>
          </p:cNvSpPr>
          <p:nvPr>
            <p:ph type="dt" sz="half" idx="10"/>
          </p:nvPr>
        </p:nvSpPr>
        <p:spPr/>
        <p:txBody>
          <a:bodyPr/>
          <a:lstStyle/>
          <a:p>
            <a:r>
              <a:rPr lang="en-US"/>
              <a:t>2019-03-04</a:t>
            </a:r>
          </a:p>
        </p:txBody>
      </p:sp>
      <p:sp>
        <p:nvSpPr>
          <p:cNvPr id="5" name="Footer Placeholder 4"/>
          <p:cNvSpPr>
            <a:spLocks noGrp="1"/>
          </p:cNvSpPr>
          <p:nvPr>
            <p:ph type="ftr" sz="quarter" idx="11"/>
          </p:nvPr>
        </p:nvSpPr>
        <p:spPr/>
        <p:txBody>
          <a:bodyPr/>
          <a:lstStyle/>
          <a:p>
            <a:r>
              <a:rPr lang="en-US"/>
              <a:t>@ LAK EdViz Workshop</a:t>
            </a:r>
            <a:endParaRPr lang="en-US" dirty="0"/>
          </a:p>
        </p:txBody>
      </p:sp>
      <p:sp>
        <p:nvSpPr>
          <p:cNvPr id="6" name="Slide Number Placeholder 5"/>
          <p:cNvSpPr>
            <a:spLocks noGrp="1"/>
          </p:cNvSpPr>
          <p:nvPr>
            <p:ph type="sldNum" sz="quarter" idx="12"/>
          </p:nvPr>
        </p:nvSpPr>
        <p:spPr/>
        <p:txBody>
          <a:bodyPr/>
          <a:lstStyle/>
          <a:p>
            <a:fld id="{47971AED-85B2-4588-978A-6CF2A5B557E6}" type="slidenum">
              <a:rPr lang="en-US" smtClean="0"/>
              <a:t>3</a:t>
            </a:fld>
            <a:endParaRPr lang="en-US"/>
          </a:p>
        </p:txBody>
      </p:sp>
      <p:sp>
        <p:nvSpPr>
          <p:cNvPr id="14" name="Text Placeholder 13"/>
          <p:cNvSpPr>
            <a:spLocks noGrp="1"/>
          </p:cNvSpPr>
          <p:nvPr>
            <p:ph type="body" sz="quarter" idx="13"/>
          </p:nvPr>
        </p:nvSpPr>
        <p:spPr/>
        <p:txBody>
          <a:bodyPr/>
          <a:lstStyle/>
          <a:p>
            <a:r>
              <a:rPr lang="en-US" dirty="0"/>
              <a:t>[Thompson, 2007; Andersen </a:t>
            </a:r>
            <a:r>
              <a:rPr lang="en-US" i="1" dirty="0"/>
              <a:t>et al., </a:t>
            </a:r>
            <a:r>
              <a:rPr lang="en-US" dirty="0"/>
              <a:t>2010; Liu </a:t>
            </a:r>
            <a:r>
              <a:rPr lang="en-US" i="1" dirty="0"/>
              <a:t>et al</a:t>
            </a:r>
            <a:r>
              <a:rPr lang="en-US" dirty="0"/>
              <a:t>., 2011; Butler </a:t>
            </a:r>
            <a:r>
              <a:rPr lang="en-US" i="1" dirty="0"/>
              <a:t>et al., </a:t>
            </a:r>
            <a:r>
              <a:rPr lang="en-US" dirty="0"/>
              <a:t>2015]</a:t>
            </a:r>
          </a:p>
        </p:txBody>
      </p:sp>
      <p:pic>
        <p:nvPicPr>
          <p:cNvPr id="7" name="Picture 6"/>
          <p:cNvPicPr>
            <a:picLocks noChangeAspect="1"/>
          </p:cNvPicPr>
          <p:nvPr/>
        </p:nvPicPr>
        <p:blipFill>
          <a:blip r:embed="rId3"/>
          <a:stretch>
            <a:fillRect/>
          </a:stretch>
        </p:blipFill>
        <p:spPr>
          <a:xfrm>
            <a:off x="8939420" y="1528468"/>
            <a:ext cx="2951081" cy="2452233"/>
          </a:xfrm>
          <a:prstGeom prst="rect">
            <a:avLst/>
          </a:prstGeom>
        </p:spPr>
      </p:pic>
      <p:pic>
        <p:nvPicPr>
          <p:cNvPr id="8" name="Picture 7"/>
          <p:cNvPicPr>
            <a:picLocks noChangeAspect="1"/>
          </p:cNvPicPr>
          <p:nvPr/>
        </p:nvPicPr>
        <p:blipFill>
          <a:blip r:embed="rId4"/>
          <a:stretch>
            <a:fillRect/>
          </a:stretch>
        </p:blipFill>
        <p:spPr>
          <a:xfrm>
            <a:off x="623213" y="1626316"/>
            <a:ext cx="3752815" cy="2200571"/>
          </a:xfrm>
          <a:prstGeom prst="rect">
            <a:avLst/>
          </a:prstGeom>
        </p:spPr>
      </p:pic>
      <p:pic>
        <p:nvPicPr>
          <p:cNvPr id="15" name="Picture 14"/>
          <p:cNvPicPr>
            <a:picLocks noChangeAspect="1"/>
          </p:cNvPicPr>
          <p:nvPr/>
        </p:nvPicPr>
        <p:blipFill>
          <a:blip r:embed="rId5"/>
          <a:stretch>
            <a:fillRect/>
          </a:stretch>
        </p:blipFill>
        <p:spPr>
          <a:xfrm>
            <a:off x="1266352" y="3360030"/>
            <a:ext cx="4630095" cy="2714525"/>
          </a:xfrm>
          <a:prstGeom prst="rect">
            <a:avLst/>
          </a:prstGeom>
        </p:spPr>
      </p:pic>
      <p:pic>
        <p:nvPicPr>
          <p:cNvPr id="17" name="Picture 16"/>
          <p:cNvPicPr>
            <a:picLocks noChangeAspect="1"/>
          </p:cNvPicPr>
          <p:nvPr/>
        </p:nvPicPr>
        <p:blipFill>
          <a:blip r:embed="rId6"/>
          <a:stretch>
            <a:fillRect/>
          </a:stretch>
        </p:blipFill>
        <p:spPr>
          <a:xfrm>
            <a:off x="7108204" y="4103415"/>
            <a:ext cx="3947502" cy="1699407"/>
          </a:xfrm>
          <a:prstGeom prst="rect">
            <a:avLst/>
          </a:prstGeom>
        </p:spPr>
      </p:pic>
      <p:pic>
        <p:nvPicPr>
          <p:cNvPr id="3" name="Picture 2">
            <a:extLst>
              <a:ext uri="{FF2B5EF4-FFF2-40B4-BE49-F238E27FC236}">
                <a16:creationId xmlns:a16="http://schemas.microsoft.com/office/drawing/2014/main" id="{8153B595-F430-4CF4-8B98-C327B6C01FEB}"/>
              </a:ext>
            </a:extLst>
          </p:cNvPr>
          <p:cNvPicPr>
            <a:picLocks noChangeAspect="1"/>
          </p:cNvPicPr>
          <p:nvPr/>
        </p:nvPicPr>
        <p:blipFill>
          <a:blip r:embed="rId7"/>
          <a:stretch>
            <a:fillRect/>
          </a:stretch>
        </p:blipFill>
        <p:spPr>
          <a:xfrm>
            <a:off x="5524430" y="1411578"/>
            <a:ext cx="3414990" cy="2741445"/>
          </a:xfrm>
          <a:prstGeom prst="rect">
            <a:avLst/>
          </a:prstGeom>
        </p:spPr>
      </p:pic>
    </p:spTree>
    <p:extLst>
      <p:ext uri="{BB962C8B-B14F-4D97-AF65-F5344CB8AC3E}">
        <p14:creationId xmlns:p14="http://schemas.microsoft.com/office/powerpoint/2010/main" val="22231541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First start with the Earthquake</a:t>
            </a:r>
          </a:p>
        </p:txBody>
      </p:sp>
      <mc:AlternateContent xmlns:mc="http://schemas.openxmlformats.org/markup-compatibility/2006" xmlns:a14="http://schemas.microsoft.com/office/drawing/2010/main">
        <mc:Choice Requires="a14">
          <p:sp>
            <p:nvSpPr>
              <p:cNvPr id="5" name="TextBox 4"/>
              <p:cNvSpPr txBox="1"/>
              <p:nvPr/>
            </p:nvSpPr>
            <p:spPr>
              <a:xfrm>
                <a:off x="2057400" y="1752601"/>
                <a:ext cx="7543800" cy="3392275"/>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rPr>
                      <m:t>𝑇</m:t>
                    </m:r>
                  </m:oMath>
                </a14:m>
                <a:r>
                  <a:rPr lang="en-US" dirty="0">
                    <a:cs typeface="Arial" pitchFamily="34" charset="0"/>
                  </a:rPr>
                  <a:t> = duration of the earthquake</a:t>
                </a:r>
              </a:p>
              <a:p>
                <a14:m>
                  <m:oMath xmlns:m="http://schemas.openxmlformats.org/officeDocument/2006/math">
                    <m:r>
                      <a:rPr lang="en-US" i="1">
                        <a:latin typeface="Cambria Math" panose="02040503050406030204" pitchFamily="18" charset="0"/>
                      </a:rPr>
                      <m:t>𝑛</m:t>
                    </m:r>
                  </m:oMath>
                </a14:m>
                <a:r>
                  <a:rPr lang="en-US" dirty="0">
                    <a:cs typeface="Arial" pitchFamily="34" charset="0"/>
                  </a:rPr>
                  <a:t> = number of cycles of the earthquake</a:t>
                </a:r>
              </a:p>
              <a:p>
                <a14:m>
                  <m:oMath xmlns:m="http://schemas.openxmlformats.org/officeDocument/2006/math">
                    <m:r>
                      <a:rPr lang="en-US" i="1">
                        <a:latin typeface="Cambria Math" panose="02040503050406030204" pitchFamily="18" charset="0"/>
                        <a:cs typeface="Arial" pitchFamily="34" charset="0"/>
                      </a:rPr>
                      <m:t>𝐷</m:t>
                    </m:r>
                  </m:oMath>
                </a14:m>
                <a:r>
                  <a:rPr lang="en-US" dirty="0">
                    <a:cs typeface="Arial" pitchFamily="34" charset="0"/>
                  </a:rPr>
                  <a:t> = amplitude of the earthquake’s motion</a:t>
                </a:r>
              </a:p>
              <a:p>
                <a14:m>
                  <m:oMath xmlns:m="http://schemas.openxmlformats.org/officeDocument/2006/math">
                    <m:r>
                      <a:rPr lang="en-US" i="1">
                        <a:latin typeface="Cambria Math" panose="02040503050406030204" pitchFamily="18" charset="0"/>
                        <a:ea typeface="Cambria Math"/>
                        <a:cs typeface="Arial"/>
                      </a:rPr>
                      <m:t>𝑓</m:t>
                    </m:r>
                  </m:oMath>
                </a14:m>
                <a:r>
                  <a:rPr lang="en-US" dirty="0">
                    <a:cs typeface="Arial" pitchFamily="34" charset="0"/>
                  </a:rPr>
                  <a:t>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𝑛</m:t>
                        </m:r>
                      </m:num>
                      <m:den>
                        <m:r>
                          <a:rPr lang="en-US" i="1">
                            <a:latin typeface="Cambria Math" panose="02040503050406030204" pitchFamily="18" charset="0"/>
                          </a:rPr>
                          <m:t>𝑇</m:t>
                        </m:r>
                      </m:den>
                    </m:f>
                  </m:oMath>
                </a14:m>
                <a:endParaRPr lang="en-US" dirty="0">
                  <a:cs typeface="Arial" pitchFamily="34" charset="0"/>
                </a:endParaRPr>
              </a:p>
              <a:p>
                <a14:m>
                  <m:oMath xmlns:m="http://schemas.openxmlformats.org/officeDocument/2006/math">
                    <m:r>
                      <a:rPr lang="en-US" i="1">
                        <a:latin typeface="Cambria Math" panose="02040503050406030204" pitchFamily="18" charset="0"/>
                        <a:ea typeface="Cambria Math"/>
                        <a:cs typeface="Arial" pitchFamily="34" charset="0"/>
                      </a:rPr>
                      <m:t>𝜔</m:t>
                    </m:r>
                  </m:oMath>
                </a14:m>
                <a:r>
                  <a:rPr lang="en-US" dirty="0">
                    <a:cs typeface="Arial" pitchFamily="34" charset="0"/>
                  </a:rPr>
                  <a:t> = </a:t>
                </a:r>
                <a14:m>
                  <m:oMath xmlns:m="http://schemas.openxmlformats.org/officeDocument/2006/math">
                    <m:r>
                      <a:rPr lang="en-US" i="1">
                        <a:latin typeface="Cambria Math" panose="02040503050406030204" pitchFamily="18" charset="0"/>
                        <a:cs typeface="Arial"/>
                      </a:rPr>
                      <m:t>2</m:t>
                    </m:r>
                    <m:r>
                      <a:rPr lang="en-US" i="1">
                        <a:latin typeface="Cambria Math" panose="02040503050406030204" pitchFamily="18" charset="0"/>
                        <a:ea typeface="Cambria Math"/>
                        <a:cs typeface="Arial"/>
                      </a:rPr>
                      <m:t>𝜋</m:t>
                    </m:r>
                    <m:r>
                      <a:rPr lang="en-US" i="1">
                        <a:latin typeface="Cambria Math" panose="02040503050406030204" pitchFamily="18" charset="0"/>
                        <a:ea typeface="Cambria Math"/>
                        <a:cs typeface="Arial"/>
                      </a:rPr>
                      <m:t>𝑓</m:t>
                    </m:r>
                  </m:oMath>
                </a14:m>
                <a:endParaRPr lang="en-US" dirty="0">
                  <a:ea typeface="Cambria Math"/>
                  <a:cs typeface="Arial" pitchFamily="34" charset="0"/>
                </a:endParaRPr>
              </a:p>
              <a:p>
                <a14:m>
                  <m:oMath xmlns:m="http://schemas.openxmlformats.org/officeDocument/2006/math">
                    <m:r>
                      <a:rPr lang="en-US" i="1">
                        <a:latin typeface="Cambria Math" panose="02040503050406030204" pitchFamily="18" charset="0"/>
                        <a:cs typeface="Arial"/>
                      </a:rPr>
                      <m:t>𝐴</m:t>
                    </m:r>
                  </m:oMath>
                </a14:m>
                <a:r>
                  <a:rPr lang="en-US" dirty="0">
                    <a:cs typeface="Arial" pitchFamily="34" charset="0"/>
                  </a:rPr>
                  <a:t> = maximum acceleration = </a:t>
                </a:r>
                <a14:m>
                  <m:oMath xmlns:m="http://schemas.openxmlformats.org/officeDocument/2006/math">
                    <m:sSup>
                      <m:sSupPr>
                        <m:ctrlPr>
                          <a:rPr lang="en-US" i="1">
                            <a:latin typeface="Cambria Math" panose="02040503050406030204" pitchFamily="18" charset="0"/>
                            <a:cs typeface="Arial" pitchFamily="34" charset="0"/>
                          </a:rPr>
                        </m:ctrlPr>
                      </m:sSupPr>
                      <m:e>
                        <m:r>
                          <a:rPr lang="en-US" i="1">
                            <a:latin typeface="Cambria Math" panose="02040503050406030204" pitchFamily="18" charset="0"/>
                            <a:ea typeface="Cambria Math"/>
                            <a:cs typeface="Arial" pitchFamily="34" charset="0"/>
                          </a:rPr>
                          <m:t>𝜔</m:t>
                        </m:r>
                      </m:e>
                      <m:sup>
                        <m:r>
                          <a:rPr lang="en-US" i="1">
                            <a:latin typeface="Cambria Math" panose="02040503050406030204" pitchFamily="18" charset="0"/>
                            <a:cs typeface="Arial" pitchFamily="34" charset="0"/>
                          </a:rPr>
                          <m:t>2</m:t>
                        </m:r>
                      </m:sup>
                    </m:sSup>
                    <m:r>
                      <a:rPr lang="en-US" i="1">
                        <a:latin typeface="Cambria Math" panose="02040503050406030204" pitchFamily="18" charset="0"/>
                        <a:cs typeface="Arial" pitchFamily="34" charset="0"/>
                      </a:rPr>
                      <m:t>𝐷</m:t>
                    </m:r>
                  </m:oMath>
                </a14:m>
                <a:endParaRPr lang="en-US" dirty="0">
                  <a:cs typeface="Arial" pitchFamily="34" charset="0"/>
                </a:endParaRPr>
              </a:p>
              <a:p>
                <a14:m>
                  <m:oMath xmlns:m="http://schemas.openxmlformats.org/officeDocument/2006/math">
                    <m:r>
                      <a:rPr lang="en-US" i="1">
                        <a:latin typeface="Cambria Math" panose="02040503050406030204" pitchFamily="18" charset="0"/>
                        <a:ea typeface="Cambria Math"/>
                        <a:cs typeface="Arial"/>
                      </a:rPr>
                      <m:t>𝛼</m:t>
                    </m:r>
                  </m:oMath>
                </a14:m>
                <a:r>
                  <a:rPr lang="en-US" dirty="0">
                    <a:cs typeface="Arial"/>
                  </a:rPr>
                  <a:t> = proportion of </a:t>
                </a:r>
                <a14:m>
                  <m:oMath xmlns:m="http://schemas.openxmlformats.org/officeDocument/2006/math">
                    <m:r>
                      <a:rPr lang="en-US" i="1">
                        <a:latin typeface="Cambria Math" panose="02040503050406030204" pitchFamily="18" charset="0"/>
                        <a:cs typeface="Arial"/>
                      </a:rPr>
                      <m:t>𝑔</m:t>
                    </m:r>
                  </m:oMath>
                </a14:m>
                <a:r>
                  <a:rPr lang="en-US" dirty="0">
                    <a:cs typeface="Arial"/>
                  </a:rPr>
                  <a:t> = </a:t>
                </a:r>
                <a14:m>
                  <m:oMath xmlns:m="http://schemas.openxmlformats.org/officeDocument/2006/math">
                    <m:f>
                      <m:fPr>
                        <m:ctrlPr>
                          <a:rPr lang="en-US" i="1">
                            <a:latin typeface="Cambria Math" panose="02040503050406030204" pitchFamily="18" charset="0"/>
                            <a:cs typeface="Arial"/>
                          </a:rPr>
                        </m:ctrlPr>
                      </m:fPr>
                      <m:num>
                        <m:r>
                          <a:rPr lang="en-US" i="1">
                            <a:latin typeface="Cambria Math" panose="02040503050406030204" pitchFamily="18" charset="0"/>
                            <a:cs typeface="Arial"/>
                          </a:rPr>
                          <m:t>𝐴</m:t>
                        </m:r>
                      </m:num>
                      <m:den>
                        <m:r>
                          <a:rPr lang="en-US" i="1">
                            <a:latin typeface="Cambria Math" panose="02040503050406030204" pitchFamily="18" charset="0"/>
                            <a:cs typeface="Arial"/>
                          </a:rPr>
                          <m:t>𝑔</m:t>
                        </m:r>
                      </m:den>
                    </m:f>
                  </m:oMath>
                </a14:m>
                <a:endParaRPr lang="en-US" dirty="0">
                  <a:cs typeface="Arial"/>
                </a:endParaRPr>
              </a:p>
              <a:p>
                <a:endParaRPr lang="en-US" dirty="0">
                  <a:cs typeface="Arial"/>
                </a:endParaRPr>
              </a:p>
              <a:p>
                <a:r>
                  <a:rPr lang="en-US" dirty="0">
                    <a:cs typeface="Arial"/>
                  </a:rPr>
                  <a:t>Essentially how many </a:t>
                </a:r>
                <a:r>
                  <a:rPr lang="en-US" i="1" dirty="0">
                    <a:cs typeface="Arial"/>
                  </a:rPr>
                  <a:t>g’</a:t>
                </a:r>
                <a:r>
                  <a:rPr lang="en-US" dirty="0">
                    <a:cs typeface="Arial"/>
                  </a:rPr>
                  <a:t>s of acceleration does the earthquake impart on the tower</a:t>
                </a:r>
              </a:p>
              <a:p>
                <a:endParaRPr lang="en-US" dirty="0">
                  <a:cs typeface="Arial" pitchFamily="34"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2057400" y="1752601"/>
                <a:ext cx="7543800" cy="3392275"/>
              </a:xfrm>
              <a:prstGeom prst="rect">
                <a:avLst/>
              </a:prstGeom>
              <a:blipFill>
                <a:blip r:embed="rId2"/>
                <a:stretch>
                  <a:fillRect l="-728" t="-899"/>
                </a:stretch>
              </a:blipFill>
            </p:spPr>
            <p:txBody>
              <a:bodyPr/>
              <a:lstStyle/>
              <a:p>
                <a:r>
                  <a:rPr lang="en-US">
                    <a:noFill/>
                  </a:rPr>
                  <a:t> </a:t>
                </a:r>
              </a:p>
            </p:txBody>
          </p:sp>
        </mc:Fallback>
      </mc:AlternateContent>
    </p:spTree>
    <p:extLst>
      <p:ext uri="{BB962C8B-B14F-4D97-AF65-F5344CB8AC3E}">
        <p14:creationId xmlns:p14="http://schemas.microsoft.com/office/powerpoint/2010/main" val="25964937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Now the Tower</a:t>
            </a:r>
          </a:p>
        </p:txBody>
      </p:sp>
      <mc:AlternateContent xmlns:mc="http://schemas.openxmlformats.org/markup-compatibility/2006" xmlns:a14="http://schemas.microsoft.com/office/drawing/2010/main">
        <mc:Choice Requires="a14">
          <p:sp>
            <p:nvSpPr>
              <p:cNvPr id="4" name="TextBox 3"/>
              <p:cNvSpPr txBox="1"/>
              <p:nvPr/>
            </p:nvSpPr>
            <p:spPr>
              <a:xfrm>
                <a:off x="2362200" y="1600201"/>
                <a:ext cx="4648200" cy="3740255"/>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a:cs typeface="Arial"/>
                      </a:rPr>
                      <m:t>h</m:t>
                    </m:r>
                  </m:oMath>
                </a14:m>
                <a:r>
                  <a:rPr lang="en-US" dirty="0">
                    <a:cs typeface="Arial" pitchFamily="34" charset="0"/>
                  </a:rPr>
                  <a:t> = height of the center of mass</a:t>
                </a:r>
              </a:p>
              <a:p>
                <a14:m>
                  <m:oMath xmlns:m="http://schemas.openxmlformats.org/officeDocument/2006/math">
                    <m:r>
                      <a:rPr lang="en-US" i="1">
                        <a:latin typeface="Cambria Math" panose="02040503050406030204" pitchFamily="18" charset="0"/>
                        <a:ea typeface="Cambria Math"/>
                        <a:cs typeface="Arial"/>
                      </a:rPr>
                      <m:t>𝑑</m:t>
                    </m:r>
                  </m:oMath>
                </a14:m>
                <a:r>
                  <a:rPr lang="en-US" dirty="0">
                    <a:cs typeface="Arial" pitchFamily="34" charset="0"/>
                  </a:rPr>
                  <a:t> = horizontal distance of the center of mass from the nearest edge of the base</a:t>
                </a:r>
              </a:p>
              <a:p>
                <a14:m>
                  <m:oMath xmlns:m="http://schemas.openxmlformats.org/officeDocument/2006/math">
                    <m:r>
                      <a:rPr lang="en-US" i="1">
                        <a:latin typeface="Cambria Math" panose="02040503050406030204" pitchFamily="18" charset="0"/>
                        <a:ea typeface="Cambria Math"/>
                        <a:cs typeface="Arial"/>
                      </a:rPr>
                      <m:t>𝑊</m:t>
                    </m:r>
                  </m:oMath>
                </a14:m>
                <a:r>
                  <a:rPr lang="en-US" dirty="0">
                    <a:cs typeface="Arial" pitchFamily="34" charset="0"/>
                  </a:rPr>
                  <a:t> = weight of the tower = </a:t>
                </a:r>
                <a14:m>
                  <m:oMath xmlns:m="http://schemas.openxmlformats.org/officeDocument/2006/math">
                    <m:r>
                      <a:rPr lang="en-US" i="1">
                        <a:latin typeface="Cambria Math" panose="02040503050406030204" pitchFamily="18" charset="0"/>
                        <a:cs typeface="Arial" pitchFamily="34" charset="0"/>
                      </a:rPr>
                      <m:t>𝑚𝑔</m:t>
                    </m:r>
                  </m:oMath>
                </a14:m>
                <a:endParaRPr lang="en-US" dirty="0">
                  <a:cs typeface="Arial" pitchFamily="34" charset="0"/>
                </a:endParaRPr>
              </a:p>
              <a:p>
                <a:endParaRPr lang="en-US" dirty="0">
                  <a:cs typeface="Arial" pitchFamily="34" charset="0"/>
                </a:endParaRPr>
              </a:p>
              <a:p>
                <a:r>
                  <a:rPr lang="en-US" dirty="0">
                    <a:cs typeface="Arial" pitchFamily="34" charset="0"/>
                  </a:rPr>
                  <a:t>Threshold of motion, i.e. the minimum force required to move the tower is </a:t>
                </a:r>
                <a:r>
                  <a:rPr lang="en-US" dirty="0">
                    <a:cs typeface="Arial"/>
                  </a:rPr>
                  <a:t>if </a:t>
                </a:r>
              </a:p>
              <a:p>
                <a14:m>
                  <m:oMath xmlns:m="http://schemas.openxmlformats.org/officeDocument/2006/math">
                    <m:r>
                      <a:rPr lang="en-US" i="1">
                        <a:latin typeface="Cambria Math" panose="02040503050406030204" pitchFamily="18" charset="0"/>
                        <a:ea typeface="Cambria Math"/>
                        <a:cs typeface="Arial"/>
                      </a:rPr>
                      <m:t>𝛼</m:t>
                    </m:r>
                    <m:r>
                      <a:rPr lang="en-US" i="1">
                        <a:latin typeface="Cambria Math" panose="02040503050406030204" pitchFamily="18" charset="0"/>
                        <a:ea typeface="Cambria Math"/>
                        <a:cs typeface="Arial"/>
                      </a:rPr>
                      <m:t>𝑊</m:t>
                    </m:r>
                    <m:r>
                      <a:rPr lang="en-US" i="1">
                        <a:latin typeface="Cambria Math" panose="02040503050406030204" pitchFamily="18" charset="0"/>
                        <a:ea typeface="Cambria Math"/>
                        <a:cs typeface="Arial"/>
                      </a:rPr>
                      <m:t>&gt;</m:t>
                    </m:r>
                    <m:r>
                      <a:rPr lang="en-US" i="1">
                        <a:latin typeface="Cambria Math" panose="02040503050406030204" pitchFamily="18" charset="0"/>
                        <a:ea typeface="Cambria Math"/>
                        <a:cs typeface="Arial"/>
                      </a:rPr>
                      <m:t>𝑊</m:t>
                    </m:r>
                    <m:f>
                      <m:fPr>
                        <m:ctrlPr>
                          <a:rPr lang="en-US" i="1">
                            <a:latin typeface="Cambria Math" panose="02040503050406030204" pitchFamily="18" charset="0"/>
                            <a:ea typeface="Cambria Math"/>
                            <a:cs typeface="Arial"/>
                          </a:rPr>
                        </m:ctrlPr>
                      </m:fPr>
                      <m:num>
                        <m:r>
                          <a:rPr lang="en-US" i="1">
                            <a:latin typeface="Cambria Math" panose="02040503050406030204" pitchFamily="18" charset="0"/>
                            <a:ea typeface="Cambria Math"/>
                            <a:cs typeface="Arial"/>
                          </a:rPr>
                          <m:t>𝑑</m:t>
                        </m:r>
                      </m:num>
                      <m:den>
                        <m:r>
                          <a:rPr lang="en-US" i="1">
                            <a:latin typeface="Cambria Math" panose="02040503050406030204" pitchFamily="18" charset="0"/>
                            <a:ea typeface="Cambria Math"/>
                            <a:cs typeface="Arial"/>
                          </a:rPr>
                          <m:t>h</m:t>
                        </m:r>
                      </m:den>
                    </m:f>
                  </m:oMath>
                </a14:m>
                <a:r>
                  <a:rPr lang="en-US" dirty="0">
                    <a:ea typeface="Cambria Math"/>
                    <a:cs typeface="Arial"/>
                  </a:rPr>
                  <a:t> or </a:t>
                </a:r>
                <a14:m>
                  <m:oMath xmlns:m="http://schemas.openxmlformats.org/officeDocument/2006/math">
                    <m:r>
                      <a:rPr lang="en-US" i="1">
                        <a:latin typeface="Cambria Math" panose="02040503050406030204" pitchFamily="18" charset="0"/>
                        <a:ea typeface="Cambria Math"/>
                        <a:cs typeface="Arial"/>
                      </a:rPr>
                      <m:t>𝛼</m:t>
                    </m:r>
                    <m:r>
                      <a:rPr lang="en-US" i="1">
                        <a:latin typeface="Cambria Math" panose="02040503050406030204" pitchFamily="18" charset="0"/>
                        <a:ea typeface="Cambria Math"/>
                        <a:cs typeface="Arial"/>
                      </a:rPr>
                      <m:t>&gt;</m:t>
                    </m:r>
                    <m:f>
                      <m:fPr>
                        <m:ctrlPr>
                          <a:rPr lang="en-US" i="1">
                            <a:latin typeface="Cambria Math" panose="02040503050406030204" pitchFamily="18" charset="0"/>
                            <a:ea typeface="Cambria Math"/>
                            <a:cs typeface="Arial"/>
                          </a:rPr>
                        </m:ctrlPr>
                      </m:fPr>
                      <m:num>
                        <m:r>
                          <a:rPr lang="en-US" i="1">
                            <a:latin typeface="Cambria Math" panose="02040503050406030204" pitchFamily="18" charset="0"/>
                            <a:ea typeface="Cambria Math"/>
                            <a:cs typeface="Arial"/>
                          </a:rPr>
                          <m:t>𝑑</m:t>
                        </m:r>
                      </m:num>
                      <m:den>
                        <m:r>
                          <a:rPr lang="en-US" i="1">
                            <a:latin typeface="Cambria Math" panose="02040503050406030204" pitchFamily="18" charset="0"/>
                            <a:ea typeface="Cambria Math"/>
                            <a:cs typeface="Arial"/>
                          </a:rPr>
                          <m:t>h</m:t>
                        </m:r>
                      </m:den>
                    </m:f>
                  </m:oMath>
                </a14:m>
                <a:endParaRPr lang="en-US" dirty="0">
                  <a:ea typeface="Cambria Math"/>
                  <a:cs typeface="Arial"/>
                </a:endParaRPr>
              </a:p>
              <a:p>
                <a:endParaRPr lang="en-US" dirty="0">
                  <a:ea typeface="Cambria Math"/>
                  <a:cs typeface="Arial"/>
                </a:endParaRPr>
              </a:p>
              <a:p>
                <a:r>
                  <a:rPr lang="en-US" dirty="0">
                    <a:ea typeface="Cambria Math"/>
                    <a:cs typeface="Arial"/>
                  </a:rPr>
                  <a:t>The energy required to cause the tower to topple is:</a:t>
                </a: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a:cs typeface="Arial"/>
                            </a:rPr>
                          </m:ctrlPr>
                        </m:sSubPr>
                        <m:e>
                          <m:r>
                            <a:rPr lang="en-US" i="1">
                              <a:latin typeface="Cambria Math" panose="02040503050406030204" pitchFamily="18" charset="0"/>
                              <a:ea typeface="Cambria Math"/>
                              <a:cs typeface="Arial"/>
                            </a:rPr>
                            <m:t>𝐸</m:t>
                          </m:r>
                        </m:e>
                        <m:sub>
                          <m:r>
                            <a:rPr lang="en-US" i="1">
                              <a:latin typeface="Cambria Math" panose="02040503050406030204" pitchFamily="18" charset="0"/>
                              <a:ea typeface="Cambria Math"/>
                              <a:cs typeface="Arial"/>
                            </a:rPr>
                            <m:t>𝑟</m:t>
                          </m:r>
                        </m:sub>
                      </m:sSub>
                      <m:r>
                        <a:rPr lang="en-US" i="1">
                          <a:latin typeface="Cambria Math" panose="02040503050406030204" pitchFamily="18" charset="0"/>
                          <a:ea typeface="Cambria Math"/>
                          <a:cs typeface="Arial"/>
                        </a:rPr>
                        <m:t>=</m:t>
                      </m:r>
                      <m:r>
                        <a:rPr lang="en-US" i="1">
                          <a:latin typeface="Cambria Math" panose="02040503050406030204" pitchFamily="18" charset="0"/>
                          <a:ea typeface="Cambria Math"/>
                          <a:cs typeface="Arial"/>
                        </a:rPr>
                        <m:t>𝑊</m:t>
                      </m:r>
                      <m:r>
                        <a:rPr lang="en-US" i="1">
                          <a:latin typeface="Cambria Math" panose="02040503050406030204" pitchFamily="18" charset="0"/>
                          <a:ea typeface="Cambria Math"/>
                          <a:cs typeface="Arial"/>
                        </a:rPr>
                        <m:t> (</m:t>
                      </m:r>
                      <m:rad>
                        <m:radPr>
                          <m:degHide m:val="on"/>
                          <m:ctrlPr>
                            <a:rPr lang="en-US" i="1">
                              <a:latin typeface="Cambria Math" panose="02040503050406030204" pitchFamily="18" charset="0"/>
                              <a:ea typeface="Cambria Math"/>
                              <a:cs typeface="Arial"/>
                            </a:rPr>
                          </m:ctrlPr>
                        </m:radPr>
                        <m:deg/>
                        <m:e>
                          <m:sSup>
                            <m:sSupPr>
                              <m:ctrlPr>
                                <a:rPr lang="en-US" i="1">
                                  <a:latin typeface="Cambria Math" panose="02040503050406030204" pitchFamily="18" charset="0"/>
                                  <a:ea typeface="Cambria Math"/>
                                  <a:cs typeface="Arial"/>
                                </a:rPr>
                              </m:ctrlPr>
                            </m:sSupPr>
                            <m:e>
                              <m:r>
                                <a:rPr lang="en-US" i="1">
                                  <a:latin typeface="Cambria Math" panose="02040503050406030204" pitchFamily="18" charset="0"/>
                                  <a:ea typeface="Cambria Math"/>
                                  <a:cs typeface="Arial"/>
                                </a:rPr>
                                <m:t>h</m:t>
                              </m:r>
                            </m:e>
                            <m:sup>
                              <m:r>
                                <a:rPr lang="en-US" i="1">
                                  <a:latin typeface="Cambria Math" panose="02040503050406030204" pitchFamily="18" charset="0"/>
                                  <a:ea typeface="Cambria Math"/>
                                  <a:cs typeface="Arial"/>
                                </a:rPr>
                                <m:t>2</m:t>
                              </m:r>
                            </m:sup>
                          </m:sSup>
                          <m:r>
                            <a:rPr lang="en-US" i="1">
                              <a:latin typeface="Cambria Math" panose="02040503050406030204" pitchFamily="18" charset="0"/>
                              <a:ea typeface="Cambria Math"/>
                              <a:cs typeface="Arial"/>
                            </a:rPr>
                            <m:t>+</m:t>
                          </m:r>
                          <m:sSup>
                            <m:sSupPr>
                              <m:ctrlPr>
                                <a:rPr lang="en-US" i="1">
                                  <a:latin typeface="Cambria Math" panose="02040503050406030204" pitchFamily="18" charset="0"/>
                                  <a:ea typeface="Cambria Math"/>
                                  <a:cs typeface="Arial"/>
                                </a:rPr>
                              </m:ctrlPr>
                            </m:sSupPr>
                            <m:e>
                              <m:r>
                                <a:rPr lang="en-US" i="1">
                                  <a:latin typeface="Cambria Math" panose="02040503050406030204" pitchFamily="18" charset="0"/>
                                  <a:ea typeface="Cambria Math"/>
                                  <a:cs typeface="Arial"/>
                                </a:rPr>
                                <m:t>𝑑</m:t>
                              </m:r>
                            </m:e>
                            <m:sup>
                              <m:r>
                                <a:rPr lang="en-US" i="1">
                                  <a:latin typeface="Cambria Math" panose="02040503050406030204" pitchFamily="18" charset="0"/>
                                  <a:ea typeface="Cambria Math"/>
                                  <a:cs typeface="Arial"/>
                                </a:rPr>
                                <m:t>2</m:t>
                              </m:r>
                            </m:sup>
                          </m:sSup>
                        </m:e>
                      </m:rad>
                      <m:r>
                        <a:rPr lang="en-US" i="1">
                          <a:latin typeface="Cambria Math" panose="02040503050406030204" pitchFamily="18" charset="0"/>
                          <a:ea typeface="Cambria Math"/>
                          <a:cs typeface="Arial"/>
                        </a:rPr>
                        <m:t>−</m:t>
                      </m:r>
                      <m:r>
                        <a:rPr lang="en-US" i="1">
                          <a:latin typeface="Cambria Math" panose="02040503050406030204" pitchFamily="18" charset="0"/>
                          <a:ea typeface="Cambria Math"/>
                          <a:cs typeface="Arial"/>
                        </a:rPr>
                        <m:t>h</m:t>
                      </m:r>
                      <m:r>
                        <a:rPr lang="en-US" i="1">
                          <a:latin typeface="Cambria Math" panose="02040503050406030204" pitchFamily="18" charset="0"/>
                          <a:ea typeface="Cambria Math"/>
                          <a:cs typeface="Arial"/>
                        </a:rPr>
                        <m:t>)</m:t>
                      </m:r>
                    </m:oMath>
                  </m:oMathPara>
                </a14:m>
                <a:endParaRPr lang="en-US" dirty="0">
                  <a:ea typeface="Cambria Math"/>
                  <a:cs typeface="Aria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362200" y="1600201"/>
                <a:ext cx="4648200" cy="3740255"/>
              </a:xfrm>
              <a:prstGeom prst="rect">
                <a:avLst/>
              </a:prstGeom>
              <a:blipFill>
                <a:blip r:embed="rId2"/>
                <a:stretch>
                  <a:fillRect l="-1181" t="-816" r="-1050"/>
                </a:stretch>
              </a:blipFill>
            </p:spPr>
            <p:txBody>
              <a:bodyPr/>
              <a:lstStyle/>
              <a:p>
                <a:r>
                  <a:rPr lang="en-US">
                    <a:noFill/>
                  </a:rPr>
                  <a:t> </a:t>
                </a:r>
              </a:p>
            </p:txBody>
          </p:sp>
        </mc:Fallback>
      </mc:AlternateContent>
      <p:sp>
        <p:nvSpPr>
          <p:cNvPr id="29" name="Rectangle 28"/>
          <p:cNvSpPr/>
          <p:nvPr/>
        </p:nvSpPr>
        <p:spPr>
          <a:xfrm>
            <a:off x="7924800" y="1790112"/>
            <a:ext cx="9144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p:cNvCxnSpPr/>
          <p:nvPr/>
        </p:nvCxnSpPr>
        <p:spPr>
          <a:xfrm>
            <a:off x="7162800" y="3402392"/>
            <a:ext cx="2209800"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rot="1846105">
            <a:off x="7928112" y="3950467"/>
            <a:ext cx="914400" cy="1600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p:nvPr/>
        </p:nvCxnSpPr>
        <p:spPr>
          <a:xfrm>
            <a:off x="7162800" y="5670719"/>
            <a:ext cx="2209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a:endCxn id="29" idx="2"/>
          </p:cNvCxnSpPr>
          <p:nvPr/>
        </p:nvCxnSpPr>
        <p:spPr>
          <a:xfrm>
            <a:off x="8382000" y="2590212"/>
            <a:ext cx="0" cy="8001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endCxn id="29" idx="3"/>
          </p:cNvCxnSpPr>
          <p:nvPr/>
        </p:nvCxnSpPr>
        <p:spPr>
          <a:xfrm>
            <a:off x="8382000" y="2590212"/>
            <a:ext cx="457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382000" y="2590212"/>
            <a:ext cx="457200" cy="8121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endCxn id="32" idx="2"/>
          </p:cNvCxnSpPr>
          <p:nvPr/>
        </p:nvCxnSpPr>
        <p:spPr>
          <a:xfrm flipH="1">
            <a:off x="7976006" y="4750567"/>
            <a:ext cx="409307" cy="6874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endCxn id="32" idx="3"/>
          </p:cNvCxnSpPr>
          <p:nvPr/>
        </p:nvCxnSpPr>
        <p:spPr>
          <a:xfrm>
            <a:off x="8385313" y="4750568"/>
            <a:ext cx="392845" cy="2338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8370156" y="4750567"/>
            <a:ext cx="15156" cy="9201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8453583" y="2286000"/>
            <a:ext cx="314034" cy="369332"/>
          </a:xfrm>
          <a:prstGeom prst="rect">
            <a:avLst/>
          </a:prstGeom>
          <a:noFill/>
        </p:spPr>
        <p:txBody>
          <a:bodyPr wrap="square" rtlCol="0">
            <a:spAutoFit/>
          </a:bodyPr>
          <a:lstStyle/>
          <a:p>
            <a:r>
              <a:rPr lang="en-US" dirty="0"/>
              <a:t>d</a:t>
            </a:r>
          </a:p>
        </p:txBody>
      </p:sp>
      <p:sp>
        <p:nvSpPr>
          <p:cNvPr id="56" name="TextBox 55"/>
          <p:cNvSpPr txBox="1"/>
          <p:nvPr/>
        </p:nvSpPr>
        <p:spPr>
          <a:xfrm>
            <a:off x="8092356" y="2729984"/>
            <a:ext cx="292956" cy="369332"/>
          </a:xfrm>
          <a:prstGeom prst="rect">
            <a:avLst/>
          </a:prstGeom>
          <a:noFill/>
        </p:spPr>
        <p:txBody>
          <a:bodyPr wrap="square" rtlCol="0">
            <a:spAutoFit/>
          </a:bodyPr>
          <a:lstStyle/>
          <a:p>
            <a:r>
              <a:rPr lang="en-US" dirty="0"/>
              <a:t>h</a:t>
            </a:r>
          </a:p>
        </p:txBody>
      </p:sp>
    </p:spTree>
    <p:extLst>
      <p:ext uri="{BB962C8B-B14F-4D97-AF65-F5344CB8AC3E}">
        <p14:creationId xmlns:p14="http://schemas.microsoft.com/office/powerpoint/2010/main" val="19883113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Energy Imparted on the Tower</a:t>
            </a:r>
          </a:p>
        </p:txBody>
      </p:sp>
      <mc:AlternateContent xmlns:mc="http://schemas.openxmlformats.org/markup-compatibility/2006" xmlns:a14="http://schemas.microsoft.com/office/drawing/2010/main">
        <mc:Choice Requires="a14">
          <p:sp>
            <p:nvSpPr>
              <p:cNvPr id="4" name="Content Placeholder 3"/>
              <p:cNvSpPr>
                <a:spLocks noGrp="1"/>
              </p:cNvSpPr>
              <p:nvPr>
                <p:ph sz="half" idx="1"/>
              </p:nvPr>
            </p:nvSpPr>
            <p:spPr/>
            <p:txBody>
              <a:bodyPr>
                <a:normAutofit/>
              </a:bodyPr>
              <a:lstStyle/>
              <a:p>
                <a:pPr marL="0" indent="0">
                  <a:buNone/>
                </a:pPr>
                <a:r>
                  <a:rPr lang="en-US" sz="1800" dirty="0">
                    <a:cs typeface="Arial" pitchFamily="34" charset="0"/>
                  </a:rPr>
                  <a:t>The energy imparted on the tower is the force  imparted multiplied by the total tower. The force imparted is ideally </a:t>
                </a:r>
                <a14:m>
                  <m:oMath xmlns:m="http://schemas.openxmlformats.org/officeDocument/2006/math">
                    <m:r>
                      <a:rPr lang="en-US" sz="1800" i="1">
                        <a:latin typeface="Cambria Math" panose="02040503050406030204" pitchFamily="18" charset="0"/>
                        <a:ea typeface="Cambria Math"/>
                        <a:cs typeface="Arial"/>
                      </a:rPr>
                      <m:t>𝛼</m:t>
                    </m:r>
                    <m:r>
                      <a:rPr lang="en-US" sz="1800" i="1">
                        <a:latin typeface="Cambria Math" panose="02040503050406030204" pitchFamily="18" charset="0"/>
                        <a:ea typeface="Cambria Math"/>
                        <a:cs typeface="Arial"/>
                      </a:rPr>
                      <m:t>𝑊</m:t>
                    </m:r>
                  </m:oMath>
                </a14:m>
                <a:r>
                  <a:rPr lang="en-US" sz="1800" dirty="0">
                    <a:cs typeface="Arial" pitchFamily="34" charset="0"/>
                  </a:rPr>
                  <a:t> and the total distance would be </a:t>
                </a:r>
                <a14:m>
                  <m:oMath xmlns:m="http://schemas.openxmlformats.org/officeDocument/2006/math">
                    <m:r>
                      <a:rPr lang="en-US" sz="1800" i="1">
                        <a:latin typeface="Cambria Math" panose="02040503050406030204" pitchFamily="18" charset="0"/>
                      </a:rPr>
                      <m:t>𝑛</m:t>
                    </m:r>
                    <m:r>
                      <a:rPr lang="en-US" sz="1800" i="1">
                        <a:latin typeface="Cambria Math" panose="02040503050406030204" pitchFamily="18" charset="0"/>
                      </a:rPr>
                      <m:t>4</m:t>
                    </m:r>
                    <m:r>
                      <a:rPr lang="en-US" sz="1800" i="1">
                        <a:latin typeface="Cambria Math" panose="02040503050406030204" pitchFamily="18" charset="0"/>
                      </a:rPr>
                      <m:t>𝐷</m:t>
                    </m:r>
                  </m:oMath>
                </a14:m>
                <a:r>
                  <a:rPr lang="en-US" sz="1800" dirty="0">
                    <a:cs typeface="Arial" pitchFamily="34" charset="0"/>
                  </a:rPr>
                  <a:t>. Making the total energy imparted on the total:</a:t>
                </a:r>
              </a:p>
              <a:p>
                <a:pPr marL="0" indent="0">
                  <a:buNone/>
                </a:pPr>
                <a:endParaRPr lang="en-US" sz="1800" i="1" dirty="0">
                  <a:cs typeface="Arial"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cs typeface="Arial" pitchFamily="34" charset="0"/>
                            </a:rPr>
                          </m:ctrlPr>
                        </m:sSubPr>
                        <m:e>
                          <m:r>
                            <a:rPr lang="en-US" sz="1800" i="1">
                              <a:latin typeface="Cambria Math" panose="02040503050406030204" pitchFamily="18" charset="0"/>
                              <a:cs typeface="Arial" pitchFamily="34" charset="0"/>
                            </a:rPr>
                            <m:t>𝐸</m:t>
                          </m:r>
                        </m:e>
                        <m:sub>
                          <m:r>
                            <a:rPr lang="en-US" sz="1800" i="1">
                              <a:latin typeface="Cambria Math" panose="02040503050406030204" pitchFamily="18" charset="0"/>
                              <a:cs typeface="Arial" pitchFamily="34" charset="0"/>
                            </a:rPr>
                            <m:t>𝑖</m:t>
                          </m:r>
                        </m:sub>
                      </m:sSub>
                      <m:r>
                        <a:rPr lang="en-US" sz="1800" i="1">
                          <a:latin typeface="Cambria Math" panose="02040503050406030204" pitchFamily="18" charset="0"/>
                          <a:cs typeface="Arial" pitchFamily="34" charset="0"/>
                        </a:rPr>
                        <m:t>=</m:t>
                      </m:r>
                      <m:r>
                        <a:rPr lang="en-US" sz="1800" i="1">
                          <a:latin typeface="Cambria Math" panose="02040503050406030204" pitchFamily="18" charset="0"/>
                          <a:ea typeface="Cambria Math"/>
                          <a:cs typeface="Arial"/>
                        </a:rPr>
                        <m:t>𝛼</m:t>
                      </m:r>
                      <m:r>
                        <a:rPr lang="en-US" sz="1800" i="1">
                          <a:latin typeface="Cambria Math" panose="02040503050406030204" pitchFamily="18" charset="0"/>
                          <a:ea typeface="Cambria Math"/>
                          <a:cs typeface="Arial"/>
                        </a:rPr>
                        <m:t>𝑊</m:t>
                      </m:r>
                      <m:r>
                        <a:rPr lang="en-US" sz="1800" i="1">
                          <a:latin typeface="Cambria Math" panose="02040503050406030204" pitchFamily="18" charset="0"/>
                          <a:ea typeface="Cambria Math"/>
                          <a:cs typeface="Arial"/>
                        </a:rPr>
                        <m:t>∗</m:t>
                      </m:r>
                      <m:r>
                        <a:rPr lang="en-US" sz="1800" i="1">
                          <a:latin typeface="Cambria Math" panose="02040503050406030204" pitchFamily="18" charset="0"/>
                          <a:ea typeface="Cambria Math"/>
                          <a:cs typeface="Arial"/>
                        </a:rPr>
                        <m:t>𝑛</m:t>
                      </m:r>
                      <m:r>
                        <a:rPr lang="en-US" sz="1800" i="1">
                          <a:latin typeface="Cambria Math" panose="02040503050406030204" pitchFamily="18" charset="0"/>
                          <a:ea typeface="Cambria Math"/>
                          <a:cs typeface="Arial"/>
                        </a:rPr>
                        <m:t>4</m:t>
                      </m:r>
                      <m:r>
                        <a:rPr lang="en-US" sz="1800" i="1">
                          <a:latin typeface="Cambria Math" panose="02040503050406030204" pitchFamily="18" charset="0"/>
                          <a:ea typeface="Cambria Math"/>
                          <a:cs typeface="Arial"/>
                        </a:rPr>
                        <m:t>𝐷</m:t>
                      </m:r>
                    </m:oMath>
                  </m:oMathPara>
                </a14:m>
                <a:endParaRPr lang="en-US" sz="1800" dirty="0">
                  <a:cs typeface="Arial" pitchFamily="34" charset="0"/>
                </a:endParaRPr>
              </a:p>
              <a:p>
                <a:pPr marL="0" indent="0">
                  <a:buNone/>
                </a:pPr>
                <a:endParaRPr lang="en-US" sz="1800" dirty="0">
                  <a:cs typeface="Arial" pitchFamily="34" charset="0"/>
                </a:endParaRPr>
              </a:p>
            </p:txBody>
          </p:sp>
        </mc:Choice>
        <mc:Fallback xmlns="">
          <p:sp>
            <p:nvSpPr>
              <p:cNvPr id="4" name="Content Placeholder 3"/>
              <p:cNvSpPr>
                <a:spLocks noGrp="1" noRot="1" noChangeAspect="1" noMove="1" noResize="1" noEditPoints="1" noAdjustHandles="1" noChangeArrowheads="1" noChangeShapeType="1" noTextEdit="1"/>
              </p:cNvSpPr>
              <p:nvPr>
                <p:ph sz="half" idx="1"/>
              </p:nvPr>
            </p:nvSpPr>
            <p:spPr>
              <a:blipFill>
                <a:blip r:embed="rId2"/>
                <a:stretch>
                  <a:fillRect l="-1059" t="-1261" r="-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5"/>
              <p:cNvSpPr>
                <a:spLocks noGrp="1"/>
              </p:cNvSpPr>
              <p:nvPr>
                <p:ph sz="half" idx="2"/>
              </p:nvPr>
            </p:nvSpPr>
            <p:spPr/>
            <p:txBody>
              <a:bodyPr>
                <a:normAutofit/>
              </a:bodyPr>
              <a:lstStyle/>
              <a:p>
                <a:pPr marL="0" indent="0">
                  <a:buNone/>
                </a:pPr>
                <a:r>
                  <a:rPr lang="en-US" sz="1800" dirty="0">
                    <a:cs typeface="Arial" pitchFamily="34" charset="0"/>
                  </a:rPr>
                  <a:t>However, its not that simple. Since the quake is oscillating it is not imparting force perfectly on the tower and not all the motion is contributing to the tower falling, such as when the tower jumps briefly or when the motion is switching direction. To account for this you multiply by scaling factors but you can really only determine those scaling factors empirically. Making the real equation:</a:t>
                </a:r>
              </a:p>
              <a:p>
                <a:pPr marL="0" indent="0">
                  <a:spcBef>
                    <a:spcPts val="0"/>
                  </a:spcBef>
                  <a:buNone/>
                </a:pPr>
                <a:endParaRPr lang="en-US" sz="800" i="1" dirty="0">
                  <a:cs typeface="Arial"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cs typeface="Arial" pitchFamily="34" charset="0"/>
                            </a:rPr>
                          </m:ctrlPr>
                        </m:sSubPr>
                        <m:e>
                          <m:r>
                            <a:rPr lang="en-US" sz="1800" i="1">
                              <a:latin typeface="Cambria Math" panose="02040503050406030204" pitchFamily="18" charset="0"/>
                              <a:cs typeface="Arial" pitchFamily="34" charset="0"/>
                            </a:rPr>
                            <m:t>𝐸</m:t>
                          </m:r>
                        </m:e>
                        <m:sub>
                          <m:r>
                            <a:rPr lang="en-US" sz="1800" i="1">
                              <a:latin typeface="Cambria Math" panose="02040503050406030204" pitchFamily="18" charset="0"/>
                              <a:cs typeface="Arial" pitchFamily="34" charset="0"/>
                            </a:rPr>
                            <m:t>𝑖</m:t>
                          </m:r>
                        </m:sub>
                      </m:sSub>
                      <m:r>
                        <a:rPr lang="en-US" sz="1800" i="1">
                          <a:latin typeface="Cambria Math" panose="02040503050406030204" pitchFamily="18" charset="0"/>
                          <a:cs typeface="Arial" pitchFamily="34" charset="0"/>
                        </a:rPr>
                        <m:t>=</m:t>
                      </m:r>
                      <m:r>
                        <a:rPr lang="en-US" sz="1800" i="1">
                          <a:latin typeface="Cambria Math" panose="02040503050406030204" pitchFamily="18" charset="0"/>
                          <a:cs typeface="Arial" pitchFamily="34" charset="0"/>
                        </a:rPr>
                        <m:t>𝑋</m:t>
                      </m:r>
                      <m:r>
                        <a:rPr lang="en-US" sz="1800" i="1">
                          <a:latin typeface="Cambria Math" panose="02040503050406030204" pitchFamily="18" charset="0"/>
                          <a:ea typeface="Cambria Math"/>
                          <a:cs typeface="Arial"/>
                        </a:rPr>
                        <m:t>𝛼</m:t>
                      </m:r>
                      <m:r>
                        <a:rPr lang="en-US" sz="1800" i="1">
                          <a:latin typeface="Cambria Math" panose="02040503050406030204" pitchFamily="18" charset="0"/>
                          <a:ea typeface="Cambria Math"/>
                          <a:cs typeface="Arial"/>
                        </a:rPr>
                        <m:t>𝑊</m:t>
                      </m:r>
                      <m:r>
                        <a:rPr lang="en-US" sz="1800" i="1">
                          <a:latin typeface="Cambria Math" panose="02040503050406030204" pitchFamily="18" charset="0"/>
                          <a:ea typeface="Cambria Math"/>
                          <a:cs typeface="Arial"/>
                        </a:rPr>
                        <m:t>∗</m:t>
                      </m:r>
                      <m:r>
                        <a:rPr lang="en-US" sz="1800" i="1">
                          <a:latin typeface="Cambria Math" panose="02040503050406030204" pitchFamily="18" charset="0"/>
                          <a:ea typeface="Cambria Math"/>
                          <a:cs typeface="Arial"/>
                        </a:rPr>
                        <m:t>𝑌𝑛</m:t>
                      </m:r>
                      <m:r>
                        <a:rPr lang="en-US" sz="1800" i="1">
                          <a:latin typeface="Cambria Math" panose="02040503050406030204" pitchFamily="18" charset="0"/>
                          <a:ea typeface="Cambria Math"/>
                          <a:cs typeface="Arial"/>
                        </a:rPr>
                        <m:t>4</m:t>
                      </m:r>
                      <m:r>
                        <a:rPr lang="en-US" sz="1800" i="1">
                          <a:latin typeface="Cambria Math" panose="02040503050406030204" pitchFamily="18" charset="0"/>
                          <a:ea typeface="Cambria Math"/>
                          <a:cs typeface="Arial"/>
                        </a:rPr>
                        <m:t>𝐷</m:t>
                      </m:r>
                    </m:oMath>
                  </m:oMathPara>
                </a14:m>
                <a:endParaRPr lang="en-US" sz="1800" dirty="0">
                  <a:cs typeface="Arial" pitchFamily="34" charset="0"/>
                </a:endParaRPr>
              </a:p>
              <a:p>
                <a:pPr marL="0" indent="0">
                  <a:buNone/>
                </a:pPr>
                <a:r>
                  <a:rPr lang="en-US" sz="1800" dirty="0">
                    <a:cs typeface="Arial" pitchFamily="34" charset="0"/>
                  </a:rPr>
                  <a:t>where </a:t>
                </a:r>
                <a14:m>
                  <m:oMath xmlns:m="http://schemas.openxmlformats.org/officeDocument/2006/math">
                    <m:r>
                      <a:rPr lang="en-US" sz="1800" i="1">
                        <a:latin typeface="Cambria Math" panose="02040503050406030204" pitchFamily="18" charset="0"/>
                        <a:cs typeface="Arial" pitchFamily="34" charset="0"/>
                      </a:rPr>
                      <m:t>𝑋</m:t>
                    </m:r>
                  </m:oMath>
                </a14:m>
                <a:r>
                  <a:rPr lang="en-US" sz="1800" dirty="0">
                    <a:cs typeface="Arial" pitchFamily="34" charset="0"/>
                  </a:rPr>
                  <a:t> and </a:t>
                </a:r>
                <a14:m>
                  <m:oMath xmlns:m="http://schemas.openxmlformats.org/officeDocument/2006/math">
                    <m:r>
                      <a:rPr lang="en-US" sz="1800" i="1">
                        <a:latin typeface="Cambria Math" panose="02040503050406030204" pitchFamily="18" charset="0"/>
                        <a:ea typeface="Cambria Math"/>
                        <a:cs typeface="Arial"/>
                      </a:rPr>
                      <m:t>𝑌</m:t>
                    </m:r>
                  </m:oMath>
                </a14:m>
                <a:r>
                  <a:rPr lang="en-US" sz="1800" dirty="0">
                    <a:cs typeface="Arial" pitchFamily="34" charset="0"/>
                  </a:rPr>
                  <a:t> are some scaling factor between 0 and 1. In our discussion he threw out </a:t>
                </a:r>
                <a14:m>
                  <m:oMath xmlns:m="http://schemas.openxmlformats.org/officeDocument/2006/math">
                    <m:r>
                      <a:rPr lang="en-US" sz="1800" i="1">
                        <a:latin typeface="Cambria Math" panose="02040503050406030204" pitchFamily="18" charset="0"/>
                        <a:cs typeface="Arial" pitchFamily="34" charset="0"/>
                      </a:rPr>
                      <m:t>𝑋</m:t>
                    </m:r>
                  </m:oMath>
                </a14:m>
                <a:r>
                  <a:rPr lang="en-US" sz="1800" dirty="0">
                    <a:cs typeface="Arial" pitchFamily="34" charset="0"/>
                  </a:rPr>
                  <a:t> = .25 and </a:t>
                </a:r>
                <a14:m>
                  <m:oMath xmlns:m="http://schemas.openxmlformats.org/officeDocument/2006/math">
                    <m:r>
                      <a:rPr lang="en-US" sz="1800" i="1">
                        <a:latin typeface="Cambria Math" panose="02040503050406030204" pitchFamily="18" charset="0"/>
                        <a:ea typeface="Cambria Math"/>
                        <a:cs typeface="Arial"/>
                      </a:rPr>
                      <m:t>𝑌</m:t>
                    </m:r>
                  </m:oMath>
                </a14:m>
                <a:r>
                  <a:rPr lang="en-US" sz="1800" dirty="0">
                    <a:cs typeface="Arial" pitchFamily="34" charset="0"/>
                  </a:rPr>
                  <a:t> = .10 as possible examples.</a:t>
                </a:r>
              </a:p>
            </p:txBody>
          </p:sp>
        </mc:Choice>
        <mc:Fallback xmlns="">
          <p:sp>
            <p:nvSpPr>
              <p:cNvPr id="6" name="Content Placeholder 5"/>
              <p:cNvSpPr>
                <a:spLocks noGrp="1" noRot="1" noChangeAspect="1" noMove="1" noResize="1" noEditPoints="1" noAdjustHandles="1" noChangeArrowheads="1" noChangeShapeType="1" noTextEdit="1"/>
              </p:cNvSpPr>
              <p:nvPr>
                <p:ph sz="half" idx="2"/>
              </p:nvPr>
            </p:nvSpPr>
            <p:spPr>
              <a:blipFill>
                <a:blip r:embed="rId3"/>
                <a:stretch>
                  <a:fillRect l="-1059" t="-1261" r="-1412"/>
                </a:stretch>
              </a:blipFill>
            </p:spPr>
            <p:txBody>
              <a:bodyPr/>
              <a:lstStyle/>
              <a:p>
                <a:r>
                  <a:rPr lang="en-US">
                    <a:noFill/>
                  </a:rPr>
                  <a:t> </a:t>
                </a:r>
              </a:p>
            </p:txBody>
          </p:sp>
        </mc:Fallback>
      </mc:AlternateContent>
    </p:spTree>
    <p:extLst>
      <p:ext uri="{BB962C8B-B14F-4D97-AF65-F5344CB8AC3E}">
        <p14:creationId xmlns:p14="http://schemas.microsoft.com/office/powerpoint/2010/main" val="31827760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The Final Formula</a:t>
            </a:r>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p:txBody>
              <a:bodyPr>
                <a:normAutofit/>
              </a:bodyPr>
              <a:lstStyle/>
              <a:p>
                <a:pPr marL="0" indent="0">
                  <a:buNone/>
                </a:pPr>
                <a:r>
                  <a:rPr lang="en-US" sz="1800" dirty="0"/>
                  <a:t>Basically this is saying the tower falls when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i="1">
                            <a:latin typeface="Cambria Math" panose="02040503050406030204" pitchFamily="18" charset="0"/>
                          </a:rPr>
                          <m:t>𝑖</m:t>
                        </m:r>
                      </m:sub>
                    </m:sSub>
                    <m:r>
                      <a:rPr lang="en-US" sz="1800" i="1">
                        <a:latin typeface="Cambria Math" panose="02040503050406030204" pitchFamily="18" charset="0"/>
                      </a:rPr>
                      <m:t>&gt;</m:t>
                    </m:r>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i="1">
                            <a:latin typeface="Cambria Math" panose="02040503050406030204" pitchFamily="18" charset="0"/>
                          </a:rPr>
                          <m:t>𝑟</m:t>
                        </m:r>
                      </m:sub>
                    </m:sSub>
                  </m:oMath>
                </a14:m>
                <a:r>
                  <a:rPr lang="en-US" sz="1800" dirty="0"/>
                  <a:t> or:</a:t>
                </a:r>
              </a:p>
              <a:p>
                <a:pPr marL="0" indent="0">
                  <a:spcBef>
                    <a:spcPts val="0"/>
                  </a:spcBef>
                  <a:buNone/>
                </a:pPr>
                <a:endParaRPr lang="en-US" sz="900" i="1" dirty="0">
                  <a:cs typeface="Arial" pitchFamily="34" charset="0"/>
                </a:endParaRPr>
              </a:p>
              <a:p>
                <a:pPr marL="0" indent="0">
                  <a:spcBef>
                    <a:spcPts val="1200"/>
                  </a:spcBef>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cs typeface="Arial" pitchFamily="34" charset="0"/>
                        </a:rPr>
                        <m:t>𝑋</m:t>
                      </m:r>
                      <m:r>
                        <a:rPr lang="en-US" sz="1800" i="1">
                          <a:latin typeface="Cambria Math" panose="02040503050406030204" pitchFamily="18" charset="0"/>
                          <a:ea typeface="Cambria Math"/>
                          <a:cs typeface="Arial"/>
                        </a:rPr>
                        <m:t>𝛼</m:t>
                      </m:r>
                      <m:r>
                        <a:rPr lang="en-US" sz="1800" i="1">
                          <a:latin typeface="Cambria Math" panose="02040503050406030204" pitchFamily="18" charset="0"/>
                          <a:ea typeface="Cambria Math"/>
                          <a:cs typeface="Arial"/>
                        </a:rPr>
                        <m:t>𝑊</m:t>
                      </m:r>
                      <m:r>
                        <a:rPr lang="en-US" sz="1800" i="1">
                          <a:latin typeface="Cambria Math" panose="02040503050406030204" pitchFamily="18" charset="0"/>
                          <a:ea typeface="Cambria Math"/>
                          <a:cs typeface="Arial"/>
                        </a:rPr>
                        <m:t>∗</m:t>
                      </m:r>
                      <m:r>
                        <a:rPr lang="en-US" sz="1800" i="1">
                          <a:latin typeface="Cambria Math" panose="02040503050406030204" pitchFamily="18" charset="0"/>
                          <a:ea typeface="Cambria Math"/>
                          <a:cs typeface="Arial"/>
                        </a:rPr>
                        <m:t>𝑌𝑛</m:t>
                      </m:r>
                      <m:r>
                        <a:rPr lang="en-US" sz="1800" i="1">
                          <a:latin typeface="Cambria Math" panose="02040503050406030204" pitchFamily="18" charset="0"/>
                          <a:ea typeface="Cambria Math"/>
                          <a:cs typeface="Arial"/>
                        </a:rPr>
                        <m:t>4</m:t>
                      </m:r>
                      <m:r>
                        <a:rPr lang="en-US" sz="1800" i="1">
                          <a:latin typeface="Cambria Math" panose="02040503050406030204" pitchFamily="18" charset="0"/>
                          <a:ea typeface="Cambria Math"/>
                          <a:cs typeface="Arial"/>
                        </a:rPr>
                        <m:t>𝐷</m:t>
                      </m:r>
                      <m:r>
                        <a:rPr lang="en-US" sz="1800" i="1">
                          <a:latin typeface="Cambria Math" panose="02040503050406030204" pitchFamily="18" charset="0"/>
                          <a:ea typeface="Cambria Math"/>
                          <a:cs typeface="Arial"/>
                        </a:rPr>
                        <m:t>&gt;</m:t>
                      </m:r>
                      <m:r>
                        <a:rPr lang="en-US" sz="1800" i="1">
                          <a:latin typeface="Cambria Math" panose="02040503050406030204" pitchFamily="18" charset="0"/>
                          <a:ea typeface="Cambria Math"/>
                          <a:cs typeface="Arial"/>
                        </a:rPr>
                        <m:t>𝑊</m:t>
                      </m:r>
                      <m:r>
                        <a:rPr lang="en-US" sz="1800" i="1">
                          <a:latin typeface="Cambria Math" panose="02040503050406030204" pitchFamily="18" charset="0"/>
                          <a:ea typeface="Cambria Math"/>
                          <a:cs typeface="Arial"/>
                        </a:rPr>
                        <m:t> (</m:t>
                      </m:r>
                      <m:rad>
                        <m:radPr>
                          <m:degHide m:val="on"/>
                          <m:ctrlPr>
                            <a:rPr lang="en-US" sz="1800" i="1">
                              <a:latin typeface="Cambria Math" panose="02040503050406030204" pitchFamily="18" charset="0"/>
                              <a:ea typeface="Cambria Math"/>
                              <a:cs typeface="Arial"/>
                            </a:rPr>
                          </m:ctrlPr>
                        </m:radPr>
                        <m:deg/>
                        <m:e>
                          <m:sSup>
                            <m:sSupPr>
                              <m:ctrlPr>
                                <a:rPr lang="en-US" sz="1800" i="1">
                                  <a:latin typeface="Cambria Math" panose="02040503050406030204" pitchFamily="18" charset="0"/>
                                  <a:ea typeface="Cambria Math"/>
                                  <a:cs typeface="Arial"/>
                                </a:rPr>
                              </m:ctrlPr>
                            </m:sSupPr>
                            <m:e>
                              <m:r>
                                <a:rPr lang="en-US" sz="1800" i="1">
                                  <a:latin typeface="Cambria Math" panose="02040503050406030204" pitchFamily="18" charset="0"/>
                                  <a:ea typeface="Cambria Math"/>
                                  <a:cs typeface="Arial"/>
                                </a:rPr>
                                <m:t>h</m:t>
                              </m:r>
                            </m:e>
                            <m:sup>
                              <m:r>
                                <a:rPr lang="en-US" sz="1800" i="1">
                                  <a:latin typeface="Cambria Math" panose="02040503050406030204" pitchFamily="18" charset="0"/>
                                  <a:ea typeface="Cambria Math"/>
                                  <a:cs typeface="Arial"/>
                                </a:rPr>
                                <m:t>2</m:t>
                              </m:r>
                            </m:sup>
                          </m:sSup>
                          <m:r>
                            <a:rPr lang="en-US" sz="1800" i="1">
                              <a:latin typeface="Cambria Math" panose="02040503050406030204" pitchFamily="18" charset="0"/>
                              <a:ea typeface="Cambria Math"/>
                              <a:cs typeface="Arial"/>
                            </a:rPr>
                            <m:t>+</m:t>
                          </m:r>
                          <m:sSup>
                            <m:sSupPr>
                              <m:ctrlPr>
                                <a:rPr lang="en-US" sz="1800" i="1">
                                  <a:latin typeface="Cambria Math" panose="02040503050406030204" pitchFamily="18" charset="0"/>
                                  <a:ea typeface="Cambria Math"/>
                                  <a:cs typeface="Arial"/>
                                </a:rPr>
                              </m:ctrlPr>
                            </m:sSupPr>
                            <m:e>
                              <m:r>
                                <a:rPr lang="en-US" sz="1800" i="1">
                                  <a:latin typeface="Cambria Math" panose="02040503050406030204" pitchFamily="18" charset="0"/>
                                  <a:ea typeface="Cambria Math"/>
                                  <a:cs typeface="Arial"/>
                                </a:rPr>
                                <m:t>𝑑</m:t>
                              </m:r>
                            </m:e>
                            <m:sup>
                              <m:r>
                                <a:rPr lang="en-US" sz="1800" i="1">
                                  <a:latin typeface="Cambria Math" panose="02040503050406030204" pitchFamily="18" charset="0"/>
                                  <a:ea typeface="Cambria Math"/>
                                  <a:cs typeface="Arial"/>
                                </a:rPr>
                                <m:t>2</m:t>
                              </m:r>
                            </m:sup>
                          </m:sSup>
                        </m:e>
                      </m:rad>
                      <m:r>
                        <a:rPr lang="en-US" sz="1800" i="1">
                          <a:latin typeface="Cambria Math" panose="02040503050406030204" pitchFamily="18" charset="0"/>
                          <a:ea typeface="Cambria Math"/>
                          <a:cs typeface="Arial"/>
                        </a:rPr>
                        <m:t>−</m:t>
                      </m:r>
                      <m:r>
                        <a:rPr lang="en-US" sz="1800" i="1">
                          <a:latin typeface="Cambria Math" panose="02040503050406030204" pitchFamily="18" charset="0"/>
                          <a:ea typeface="Cambria Math"/>
                          <a:cs typeface="Arial"/>
                        </a:rPr>
                        <m:t>h</m:t>
                      </m:r>
                      <m:r>
                        <a:rPr lang="en-US" sz="1800" i="1">
                          <a:latin typeface="Cambria Math" panose="02040503050406030204" pitchFamily="18" charset="0"/>
                          <a:ea typeface="Cambria Math"/>
                          <a:cs typeface="Arial"/>
                        </a:rPr>
                        <m:t>)</m:t>
                      </m:r>
                    </m:oMath>
                  </m:oMathPara>
                </a14:m>
                <a:endParaRPr lang="en-US" sz="1800" dirty="0">
                  <a:cs typeface="Arial" pitchFamily="34" charset="0"/>
                </a:endParaRPr>
              </a:p>
              <a:p>
                <a:pPr marL="0" indent="0">
                  <a:buNone/>
                </a:pPr>
                <a:r>
                  <a:rPr lang="en-US" sz="1800" dirty="0"/>
                  <a:t>Note that there is a W in both sides of the equation that can be factored out making the final formula:</a:t>
                </a:r>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cs typeface="Arial" pitchFamily="34" charset="0"/>
                        </a:rPr>
                        <m:t>𝑋</m:t>
                      </m:r>
                      <m:r>
                        <a:rPr lang="en-US" sz="1800" i="1">
                          <a:latin typeface="Cambria Math" panose="02040503050406030204" pitchFamily="18" charset="0"/>
                          <a:ea typeface="Cambria Math"/>
                          <a:cs typeface="Arial"/>
                        </a:rPr>
                        <m:t>𝛼</m:t>
                      </m:r>
                      <m:r>
                        <a:rPr lang="en-US" sz="1800" i="1">
                          <a:latin typeface="Cambria Math" panose="02040503050406030204" pitchFamily="18" charset="0"/>
                          <a:ea typeface="Cambria Math"/>
                          <a:cs typeface="Arial"/>
                        </a:rPr>
                        <m:t>∗</m:t>
                      </m:r>
                      <m:r>
                        <a:rPr lang="en-US" sz="1800" i="1">
                          <a:latin typeface="Cambria Math" panose="02040503050406030204" pitchFamily="18" charset="0"/>
                          <a:ea typeface="Cambria Math"/>
                          <a:cs typeface="Arial"/>
                        </a:rPr>
                        <m:t>𝑌𝑛</m:t>
                      </m:r>
                      <m:r>
                        <a:rPr lang="en-US" sz="1800" i="1">
                          <a:latin typeface="Cambria Math" panose="02040503050406030204" pitchFamily="18" charset="0"/>
                          <a:ea typeface="Cambria Math"/>
                          <a:cs typeface="Arial"/>
                        </a:rPr>
                        <m:t>4</m:t>
                      </m:r>
                      <m:r>
                        <a:rPr lang="en-US" sz="1800" i="1">
                          <a:latin typeface="Cambria Math" panose="02040503050406030204" pitchFamily="18" charset="0"/>
                          <a:ea typeface="Cambria Math"/>
                          <a:cs typeface="Arial"/>
                        </a:rPr>
                        <m:t>𝐷</m:t>
                      </m:r>
                      <m:r>
                        <a:rPr lang="en-US" sz="1800" i="1">
                          <a:latin typeface="Cambria Math" panose="02040503050406030204" pitchFamily="18" charset="0"/>
                          <a:ea typeface="Cambria Math"/>
                          <a:cs typeface="Arial"/>
                        </a:rPr>
                        <m:t>&gt;(</m:t>
                      </m:r>
                      <m:rad>
                        <m:radPr>
                          <m:degHide m:val="on"/>
                          <m:ctrlPr>
                            <a:rPr lang="en-US" sz="1800" i="1">
                              <a:latin typeface="Cambria Math" panose="02040503050406030204" pitchFamily="18" charset="0"/>
                              <a:ea typeface="Cambria Math"/>
                              <a:cs typeface="Arial"/>
                            </a:rPr>
                          </m:ctrlPr>
                        </m:radPr>
                        <m:deg/>
                        <m:e>
                          <m:sSup>
                            <m:sSupPr>
                              <m:ctrlPr>
                                <a:rPr lang="en-US" sz="1800" i="1">
                                  <a:latin typeface="Cambria Math" panose="02040503050406030204" pitchFamily="18" charset="0"/>
                                  <a:ea typeface="Cambria Math"/>
                                  <a:cs typeface="Arial"/>
                                </a:rPr>
                              </m:ctrlPr>
                            </m:sSupPr>
                            <m:e>
                              <m:r>
                                <a:rPr lang="en-US" sz="1800" i="1">
                                  <a:latin typeface="Cambria Math" panose="02040503050406030204" pitchFamily="18" charset="0"/>
                                  <a:ea typeface="Cambria Math"/>
                                  <a:cs typeface="Arial"/>
                                </a:rPr>
                                <m:t>h</m:t>
                              </m:r>
                            </m:e>
                            <m:sup>
                              <m:r>
                                <a:rPr lang="en-US" sz="1800" i="1">
                                  <a:latin typeface="Cambria Math" panose="02040503050406030204" pitchFamily="18" charset="0"/>
                                  <a:ea typeface="Cambria Math"/>
                                  <a:cs typeface="Arial"/>
                                </a:rPr>
                                <m:t>2</m:t>
                              </m:r>
                            </m:sup>
                          </m:sSup>
                          <m:r>
                            <a:rPr lang="en-US" sz="1800" i="1">
                              <a:latin typeface="Cambria Math" panose="02040503050406030204" pitchFamily="18" charset="0"/>
                              <a:ea typeface="Cambria Math"/>
                              <a:cs typeface="Arial"/>
                            </a:rPr>
                            <m:t>+</m:t>
                          </m:r>
                          <m:sSup>
                            <m:sSupPr>
                              <m:ctrlPr>
                                <a:rPr lang="en-US" sz="1800" i="1">
                                  <a:latin typeface="Cambria Math" panose="02040503050406030204" pitchFamily="18" charset="0"/>
                                  <a:ea typeface="Cambria Math"/>
                                  <a:cs typeface="Arial"/>
                                </a:rPr>
                              </m:ctrlPr>
                            </m:sSupPr>
                            <m:e>
                              <m:r>
                                <a:rPr lang="en-US" sz="1800" i="1">
                                  <a:latin typeface="Cambria Math" panose="02040503050406030204" pitchFamily="18" charset="0"/>
                                  <a:ea typeface="Cambria Math"/>
                                  <a:cs typeface="Arial"/>
                                </a:rPr>
                                <m:t>𝑑</m:t>
                              </m:r>
                            </m:e>
                            <m:sup>
                              <m:r>
                                <a:rPr lang="en-US" sz="1800" i="1">
                                  <a:latin typeface="Cambria Math" panose="02040503050406030204" pitchFamily="18" charset="0"/>
                                  <a:ea typeface="Cambria Math"/>
                                  <a:cs typeface="Arial"/>
                                </a:rPr>
                                <m:t>2</m:t>
                              </m:r>
                            </m:sup>
                          </m:sSup>
                        </m:e>
                      </m:rad>
                      <m:r>
                        <a:rPr lang="en-US" sz="1800" i="1">
                          <a:latin typeface="Cambria Math" panose="02040503050406030204" pitchFamily="18" charset="0"/>
                          <a:ea typeface="Cambria Math"/>
                          <a:cs typeface="Arial"/>
                        </a:rPr>
                        <m:t>−</m:t>
                      </m:r>
                      <m:r>
                        <a:rPr lang="en-US" sz="1800" i="1">
                          <a:latin typeface="Cambria Math" panose="02040503050406030204" pitchFamily="18" charset="0"/>
                          <a:ea typeface="Cambria Math"/>
                          <a:cs typeface="Arial"/>
                        </a:rPr>
                        <m:t>h</m:t>
                      </m:r>
                      <m:r>
                        <a:rPr lang="en-US" sz="1800" i="1">
                          <a:latin typeface="Cambria Math" panose="02040503050406030204" pitchFamily="18" charset="0"/>
                          <a:ea typeface="Cambria Math"/>
                          <a:cs typeface="Arial"/>
                        </a:rPr>
                        <m:t>)</m:t>
                      </m:r>
                    </m:oMath>
                  </m:oMathPara>
                </a14:m>
                <a:endParaRPr lang="en-US" sz="1800" dirty="0">
                  <a:cs typeface="Arial" pitchFamily="34" charset="0"/>
                </a:endParaRPr>
              </a:p>
              <a:p>
                <a:pPr marL="0" indent="0">
                  <a:buNone/>
                </a:pPr>
                <a:r>
                  <a:rPr lang="en-US" sz="1800" dirty="0"/>
                  <a:t>This means that the weight won’t matter in terms of knocking a tower over with an earthquake. He supported this conclusion and did mention that the weight would matter if it we were talking about a projectile impact.</a:t>
                </a:r>
              </a:p>
              <a:p>
                <a:pPr marL="0" indent="0">
                  <a:buNone/>
                </a:pPr>
                <a:r>
                  <a:rPr lang="en-US" sz="1800" dirty="0"/>
                  <a:t>Since everything on the left side is either based on the earthquake or a constant we can’t calculate all we really need is the value on the right to compare the stability of towers in an earthquake. So whichever one has a greater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i="1">
                            <a:latin typeface="Cambria Math" panose="02040503050406030204" pitchFamily="18" charset="0"/>
                          </a:rPr>
                          <m:t>𝑟</m:t>
                        </m:r>
                      </m:sub>
                    </m:sSub>
                  </m:oMath>
                </a14:m>
                <a:r>
                  <a:rPr lang="en-US" sz="1800" dirty="0"/>
                  <a:t> is “more stable.”</a:t>
                </a: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blipFill>
                <a:blip r:embed="rId2"/>
                <a:stretch>
                  <a:fillRect l="-618" t="-1261" r="-618"/>
                </a:stretch>
              </a:blipFill>
            </p:spPr>
            <p:txBody>
              <a:bodyPr/>
              <a:lstStyle/>
              <a:p>
                <a:r>
                  <a:rPr lang="en-US">
                    <a:noFill/>
                  </a:rPr>
                  <a:t> </a:t>
                </a:r>
              </a:p>
            </p:txBody>
          </p:sp>
        </mc:Fallback>
      </mc:AlternateContent>
    </p:spTree>
    <p:extLst>
      <p:ext uri="{BB962C8B-B14F-4D97-AF65-F5344CB8AC3E}">
        <p14:creationId xmlns:p14="http://schemas.microsoft.com/office/powerpoint/2010/main" val="27047006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Seeing Solution Space</a:t>
            </a:r>
          </a:p>
        </p:txBody>
      </p:sp>
      <p:sp>
        <p:nvSpPr>
          <p:cNvPr id="3" name="Content Placeholder 2"/>
          <p:cNvSpPr>
            <a:spLocks noGrp="1"/>
          </p:cNvSpPr>
          <p:nvPr>
            <p:ph idx="1"/>
          </p:nvPr>
        </p:nvSpPr>
        <p:spPr/>
        <p:txBody>
          <a:bodyPr>
            <a:normAutofit/>
          </a:bodyPr>
          <a:lstStyle/>
          <a:p>
            <a:pPr indent="0">
              <a:spcAft>
                <a:spcPts val="1200"/>
              </a:spcAft>
              <a:buNone/>
            </a:pPr>
            <a:r>
              <a:rPr lang="en-US" dirty="0"/>
              <a:t>Solution space is a space of the functionally distinct ways to solve an in-game level or challenge</a:t>
            </a:r>
          </a:p>
          <a:p>
            <a:pPr indent="0">
              <a:spcAft>
                <a:spcPts val="1200"/>
              </a:spcAft>
              <a:buNone/>
            </a:pPr>
            <a:r>
              <a:rPr lang="en-US" dirty="0"/>
              <a:t>Allows designers to see how well calibrated their expectations for their experience are</a:t>
            </a:r>
          </a:p>
        </p:txBody>
      </p:sp>
      <p:sp>
        <p:nvSpPr>
          <p:cNvPr id="4" name="Date Placeholder 3"/>
          <p:cNvSpPr>
            <a:spLocks noGrp="1"/>
          </p:cNvSpPr>
          <p:nvPr>
            <p:ph type="dt" sz="half" idx="10"/>
          </p:nvPr>
        </p:nvSpPr>
        <p:spPr/>
        <p:txBody>
          <a:bodyPr/>
          <a:lstStyle/>
          <a:p>
            <a:r>
              <a:rPr lang="en-US"/>
              <a:t>2019-03-04</a:t>
            </a:r>
          </a:p>
        </p:txBody>
      </p:sp>
      <p:sp>
        <p:nvSpPr>
          <p:cNvPr id="5" name="Footer Placeholder 4"/>
          <p:cNvSpPr>
            <a:spLocks noGrp="1"/>
          </p:cNvSpPr>
          <p:nvPr>
            <p:ph type="ftr" sz="quarter" idx="11"/>
          </p:nvPr>
        </p:nvSpPr>
        <p:spPr/>
        <p:txBody>
          <a:bodyPr/>
          <a:lstStyle/>
          <a:p>
            <a:r>
              <a:rPr lang="en-US"/>
              <a:t>@ LAK EdViz Workshop</a:t>
            </a:r>
            <a:endParaRPr lang="en-US" dirty="0"/>
          </a:p>
        </p:txBody>
      </p:sp>
      <p:sp>
        <p:nvSpPr>
          <p:cNvPr id="6" name="Slide Number Placeholder 5"/>
          <p:cNvSpPr>
            <a:spLocks noGrp="1"/>
          </p:cNvSpPr>
          <p:nvPr>
            <p:ph type="sldNum" sz="quarter" idx="12"/>
          </p:nvPr>
        </p:nvSpPr>
        <p:spPr/>
        <p:txBody>
          <a:bodyPr/>
          <a:lstStyle/>
          <a:p>
            <a:fld id="{47971AED-85B2-4588-978A-6CF2A5B557E6}" type="slidenum">
              <a:rPr lang="en-US" smtClean="0"/>
              <a:t>4</a:t>
            </a:fld>
            <a:endParaRPr lang="en-US"/>
          </a:p>
        </p:txBody>
      </p:sp>
    </p:spTree>
    <p:extLst>
      <p:ext uri="{BB962C8B-B14F-4D97-AF65-F5344CB8AC3E}">
        <p14:creationId xmlns:p14="http://schemas.microsoft.com/office/powerpoint/2010/main" val="2771875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spcAft>
                <a:spcPts val="1200"/>
              </a:spcAft>
              <a:buNone/>
            </a:pPr>
            <a:r>
              <a:rPr lang="en-US" dirty="0"/>
              <a:t>An educational physics game developed in collaboration with Carnegie Mellon’s Entertainment Technology Center</a:t>
            </a:r>
          </a:p>
          <a:p>
            <a:pPr marL="0" indent="0">
              <a:spcAft>
                <a:spcPts val="1200"/>
              </a:spcAft>
              <a:buNone/>
            </a:pPr>
            <a:r>
              <a:rPr lang="en-US" dirty="0"/>
              <a:t>Designed to teach basic concepts of balance and stability to K-3 (5-8-year-olds) children</a:t>
            </a:r>
          </a:p>
          <a:p>
            <a:pPr marL="0" indent="0">
              <a:spcAft>
                <a:spcPts val="600"/>
              </a:spcAft>
              <a:buNone/>
            </a:pPr>
            <a:r>
              <a:rPr lang="en-US" dirty="0"/>
              <a:t>3 main target principles:</a:t>
            </a:r>
          </a:p>
          <a:p>
            <a:pPr marL="728663" lvl="1" indent="-385763">
              <a:buFont typeface="+mj-lt"/>
              <a:buAutoNum type="arabicPeriod"/>
            </a:pPr>
            <a:r>
              <a:rPr lang="en-US" dirty="0"/>
              <a:t>An object with a </a:t>
            </a:r>
            <a:r>
              <a:rPr lang="en-US" b="1" dirty="0">
                <a:solidFill>
                  <a:schemeClr val="accent3"/>
                </a:solidFill>
              </a:rPr>
              <a:t>wider base</a:t>
            </a:r>
            <a:r>
              <a:rPr lang="en-US" dirty="0">
                <a:solidFill>
                  <a:schemeClr val="accent3"/>
                </a:solidFill>
              </a:rPr>
              <a:t> </a:t>
            </a:r>
            <a:r>
              <a:rPr lang="en-US" dirty="0"/>
              <a:t>is more stable</a:t>
            </a:r>
          </a:p>
          <a:p>
            <a:pPr marL="728663" lvl="1" indent="-385763">
              <a:buFont typeface="+mj-lt"/>
              <a:buAutoNum type="arabicPeriod"/>
            </a:pPr>
            <a:r>
              <a:rPr lang="en-US" dirty="0"/>
              <a:t>An object with a </a:t>
            </a:r>
            <a:r>
              <a:rPr lang="en-US" b="1" dirty="0">
                <a:solidFill>
                  <a:schemeClr val="accent1"/>
                </a:solidFill>
              </a:rPr>
              <a:t>lower center of mass</a:t>
            </a:r>
            <a:r>
              <a:rPr lang="en-US" dirty="0">
                <a:solidFill>
                  <a:schemeClr val="accent1"/>
                </a:solidFill>
              </a:rPr>
              <a:t> </a:t>
            </a:r>
            <a:r>
              <a:rPr lang="en-US" dirty="0"/>
              <a:t>is more stable</a:t>
            </a:r>
          </a:p>
          <a:p>
            <a:pPr marL="728663" lvl="1" indent="-385763">
              <a:buFont typeface="+mj-lt"/>
              <a:buAutoNum type="arabicPeriod"/>
            </a:pPr>
            <a:r>
              <a:rPr lang="en-US" dirty="0"/>
              <a:t>An object that is </a:t>
            </a:r>
            <a:r>
              <a:rPr lang="en-US" b="1" dirty="0">
                <a:solidFill>
                  <a:schemeClr val="accent2"/>
                </a:solidFill>
              </a:rPr>
              <a:t>symmetrical</a:t>
            </a:r>
            <a:r>
              <a:rPr lang="en-US" dirty="0"/>
              <a:t> is more stable</a:t>
            </a:r>
          </a:p>
          <a:p>
            <a:pPr marL="0" indent="0">
              <a:spcAft>
                <a:spcPts val="1200"/>
              </a:spcAft>
              <a:buNone/>
            </a:pPr>
            <a:endParaRPr lang="en-US" dirty="0"/>
          </a:p>
          <a:p>
            <a:pPr marL="0" indent="0">
              <a:buNone/>
            </a:pPr>
            <a:endParaRPr lang="en-US" dirty="0"/>
          </a:p>
        </p:txBody>
      </p:sp>
      <p:sp>
        <p:nvSpPr>
          <p:cNvPr id="4" name="Date Placeholder 3"/>
          <p:cNvSpPr>
            <a:spLocks noGrp="1"/>
          </p:cNvSpPr>
          <p:nvPr>
            <p:ph type="dt" sz="half" idx="10"/>
          </p:nvPr>
        </p:nvSpPr>
        <p:spPr/>
        <p:txBody>
          <a:bodyPr/>
          <a:lstStyle/>
          <a:p>
            <a:r>
              <a:rPr lang="en-US"/>
              <a:t>2019-03-04</a:t>
            </a:r>
          </a:p>
        </p:txBody>
      </p:sp>
      <p:sp>
        <p:nvSpPr>
          <p:cNvPr id="6" name="Slide Number Placeholder 5"/>
          <p:cNvSpPr>
            <a:spLocks noGrp="1"/>
          </p:cNvSpPr>
          <p:nvPr>
            <p:ph type="sldNum" sz="quarter" idx="12"/>
          </p:nvPr>
        </p:nvSpPr>
        <p:spPr/>
        <p:txBody>
          <a:bodyPr/>
          <a:lstStyle/>
          <a:p>
            <a:fld id="{47971AED-85B2-4588-978A-6CF2A5B557E6}" type="slidenum">
              <a:rPr lang="en-US" smtClean="0"/>
              <a:t>5</a:t>
            </a:fld>
            <a:endParaRPr lang="en-US"/>
          </a:p>
        </p:txBody>
      </p:sp>
      <p:sp>
        <p:nvSpPr>
          <p:cNvPr id="7" name="Text Placeholder 6"/>
          <p:cNvSpPr>
            <a:spLocks noGrp="1"/>
          </p:cNvSpPr>
          <p:nvPr>
            <p:ph type="body" sz="quarter" idx="13"/>
          </p:nvPr>
        </p:nvSpPr>
        <p:spPr/>
        <p:txBody>
          <a:bodyPr/>
          <a:lstStyle/>
          <a:p>
            <a:r>
              <a:rPr lang="en-US" dirty="0"/>
              <a:t>[Christel, </a:t>
            </a:r>
            <a:r>
              <a:rPr lang="en-US" i="1" dirty="0"/>
              <a:t>et al., </a:t>
            </a:r>
            <a:r>
              <a:rPr lang="en-US" dirty="0"/>
              <a:t>2013]</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2773" y="368636"/>
            <a:ext cx="2746455" cy="1322051"/>
          </a:xfrm>
          <a:prstGeom prst="rect">
            <a:avLst/>
          </a:prstGeom>
        </p:spPr>
      </p:pic>
      <p:pic>
        <p:nvPicPr>
          <p:cNvPr id="8" name="Picture 2" descr="ETC's Darpa Engag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8651" y="5684062"/>
            <a:ext cx="5071949" cy="970915"/>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C2496FDF-1AD0-4376-9270-A788CF27A93E}"/>
              </a:ext>
            </a:extLst>
          </p:cNvPr>
          <p:cNvSpPr>
            <a:spLocks noGrp="1"/>
          </p:cNvSpPr>
          <p:nvPr>
            <p:ph type="ftr" sz="quarter" idx="11"/>
          </p:nvPr>
        </p:nvSpPr>
        <p:spPr/>
        <p:txBody>
          <a:bodyPr/>
          <a:lstStyle/>
          <a:p>
            <a:r>
              <a:rPr lang="en-US"/>
              <a:t>@ LAK EdViz Workshop</a:t>
            </a:r>
            <a:endParaRPr lang="en-US" dirty="0"/>
          </a:p>
        </p:txBody>
      </p:sp>
    </p:spTree>
    <p:extLst>
      <p:ext uri="{BB962C8B-B14F-4D97-AF65-F5344CB8AC3E}">
        <p14:creationId xmlns:p14="http://schemas.microsoft.com/office/powerpoint/2010/main" val="3126304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2952"/>
            <a:ext cx="12192000" cy="68609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r>
              <a:rPr lang="en-US"/>
              <a:t>2019-03-04</a:t>
            </a:r>
          </a:p>
        </p:txBody>
      </p:sp>
      <p:sp>
        <p:nvSpPr>
          <p:cNvPr id="5" name="Footer Placeholder 4"/>
          <p:cNvSpPr>
            <a:spLocks noGrp="1"/>
          </p:cNvSpPr>
          <p:nvPr>
            <p:ph type="ftr" sz="quarter" idx="11"/>
          </p:nvPr>
        </p:nvSpPr>
        <p:spPr/>
        <p:txBody>
          <a:bodyPr/>
          <a:lstStyle/>
          <a:p>
            <a:r>
              <a:rPr lang="en-US"/>
              <a:t>@ LAK EdViz Workshop</a:t>
            </a:r>
            <a:endParaRPr lang="en-US" dirty="0"/>
          </a:p>
        </p:txBody>
      </p:sp>
      <p:sp>
        <p:nvSpPr>
          <p:cNvPr id="6" name="Slide Number Placeholder 5"/>
          <p:cNvSpPr>
            <a:spLocks noGrp="1"/>
          </p:cNvSpPr>
          <p:nvPr>
            <p:ph type="sldNum" sz="quarter" idx="12"/>
          </p:nvPr>
        </p:nvSpPr>
        <p:spPr/>
        <p:txBody>
          <a:bodyPr/>
          <a:lstStyle/>
          <a:p>
            <a:fld id="{47971AED-85B2-4588-978A-6CF2A5B557E6}" type="slidenum">
              <a:rPr lang="en-US" smtClean="0"/>
              <a:t>6</a:t>
            </a:fld>
            <a:endParaRPr lang="en-US"/>
          </a:p>
        </p:txBody>
      </p:sp>
      <p:pic>
        <p:nvPicPr>
          <p:cNvPr id="7" name="media1.mp4"/>
          <p:cNvPicPr>
            <a:picLocks/>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1285700" y="260094"/>
            <a:ext cx="9629950" cy="6018720"/>
          </a:xfrm>
          <a:prstGeom prst="rect">
            <a:avLst/>
          </a:prstGeom>
          <a:ln w="12700">
            <a:miter lim="400000"/>
          </a:ln>
        </p:spPr>
      </p:pic>
    </p:spTree>
    <p:extLst>
      <p:ext uri="{BB962C8B-B14F-4D97-AF65-F5344CB8AC3E}">
        <p14:creationId xmlns:p14="http://schemas.microsoft.com/office/powerpoint/2010/main" val="2567014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7"/>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2140877" y="449322"/>
            <a:ext cx="7910245" cy="5959356"/>
          </a:xfrm>
          <a:prstGeom prst="rect">
            <a:avLst/>
          </a:prstGeom>
        </p:spPr>
      </p:pic>
      <p:sp>
        <p:nvSpPr>
          <p:cNvPr id="196" name="Shape 196"/>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7</a:t>
            </a:fld>
            <a:endParaRPr/>
          </a:p>
        </p:txBody>
      </p:sp>
      <p:sp>
        <p:nvSpPr>
          <p:cNvPr id="2" name="Text Placeholder 1"/>
          <p:cNvSpPr>
            <a:spLocks noGrp="1"/>
          </p:cNvSpPr>
          <p:nvPr>
            <p:ph type="body" sz="quarter" idx="13"/>
          </p:nvPr>
        </p:nvSpPr>
        <p:spPr/>
        <p:txBody>
          <a:bodyPr/>
          <a:lstStyle/>
          <a:p>
            <a:endParaRPr lang="en-US"/>
          </a:p>
        </p:txBody>
      </p:sp>
      <p:sp>
        <p:nvSpPr>
          <p:cNvPr id="3" name="Date Placeholder 2"/>
          <p:cNvSpPr>
            <a:spLocks noGrp="1"/>
          </p:cNvSpPr>
          <p:nvPr>
            <p:ph type="dt" sz="half" idx="10"/>
          </p:nvPr>
        </p:nvSpPr>
        <p:spPr/>
        <p:txBody>
          <a:bodyPr/>
          <a:lstStyle/>
          <a:p>
            <a:r>
              <a:rPr lang="en-US"/>
              <a:t>2019-03-04</a:t>
            </a:r>
          </a:p>
        </p:txBody>
      </p:sp>
      <p:sp>
        <p:nvSpPr>
          <p:cNvPr id="5" name="Footer Placeholder 4"/>
          <p:cNvSpPr>
            <a:spLocks noGrp="1"/>
          </p:cNvSpPr>
          <p:nvPr>
            <p:ph type="ftr" sz="quarter" idx="11"/>
          </p:nvPr>
        </p:nvSpPr>
        <p:spPr/>
        <p:txBody>
          <a:bodyPr/>
          <a:lstStyle/>
          <a:p>
            <a:r>
              <a:rPr lang="en-US"/>
              <a:t>@ LAK EdViz Workshop</a:t>
            </a:r>
          </a:p>
        </p:txBody>
      </p:sp>
      <p:sp>
        <p:nvSpPr>
          <p:cNvPr id="7" name="Oval 6"/>
          <p:cNvSpPr/>
          <p:nvPr/>
        </p:nvSpPr>
        <p:spPr>
          <a:xfrm>
            <a:off x="5433060" y="4849847"/>
            <a:ext cx="320040" cy="320040"/>
          </a:xfrm>
          <a:prstGeom prst="ellipse">
            <a:avLst/>
          </a:prstGeom>
          <a:noFill/>
          <a:ln w="412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480554" y="4849847"/>
            <a:ext cx="320040" cy="320040"/>
          </a:xfrm>
          <a:prstGeom prst="ellipse">
            <a:avLst/>
          </a:prstGeom>
          <a:noFill/>
          <a:ln w="412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010400" y="5385577"/>
            <a:ext cx="320040" cy="320040"/>
          </a:xfrm>
          <a:prstGeom prst="ellipse">
            <a:avLst/>
          </a:prstGeom>
          <a:noFill/>
          <a:ln w="412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015228" y="5385577"/>
            <a:ext cx="320040" cy="320040"/>
          </a:xfrm>
          <a:prstGeom prst="ellipse">
            <a:avLst/>
          </a:prstGeom>
          <a:noFill/>
          <a:ln w="412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753100" y="1784291"/>
            <a:ext cx="1661160" cy="1106311"/>
          </a:xfrm>
          <a:prstGeom prst="rect">
            <a:avLst/>
          </a:prstGeom>
          <a:noFill/>
          <a:ln w="603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5" name="Oval 14"/>
          <p:cNvSpPr/>
          <p:nvPr/>
        </p:nvSpPr>
        <p:spPr>
          <a:xfrm>
            <a:off x="7010400" y="3795962"/>
            <a:ext cx="320040" cy="320040"/>
          </a:xfrm>
          <a:prstGeom prst="ellipse">
            <a:avLst/>
          </a:prstGeom>
          <a:noFill/>
          <a:ln w="412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015228" y="3795962"/>
            <a:ext cx="320040" cy="320040"/>
          </a:xfrm>
          <a:prstGeom prst="ellipse">
            <a:avLst/>
          </a:prstGeom>
          <a:noFill/>
          <a:ln w="412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74D3C00-F1CD-4351-A70C-6E6482527D50}"/>
              </a:ext>
            </a:extLst>
          </p:cNvPr>
          <p:cNvSpPr/>
          <p:nvPr/>
        </p:nvSpPr>
        <p:spPr>
          <a:xfrm>
            <a:off x="2209800" y="660400"/>
            <a:ext cx="4610100" cy="811094"/>
          </a:xfrm>
          <a:prstGeom prst="rect">
            <a:avLst/>
          </a:prstGeom>
          <a:noFill/>
          <a:ln w="603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Tree>
    <p:extLst>
      <p:ext uri="{BB962C8B-B14F-4D97-AF65-F5344CB8AC3E}">
        <p14:creationId xmlns:p14="http://schemas.microsoft.com/office/powerpoint/2010/main" val="2470273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8" grpId="0" animBg="1"/>
      <p:bldP spid="15" grpId="0" animBg="1"/>
      <p:bldP spid="16"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6965" y="474724"/>
            <a:ext cx="7878070" cy="5908552"/>
          </a:xfrm>
          <a:prstGeom prst="rect">
            <a:avLst/>
          </a:prstGeom>
        </p:spPr>
      </p:pic>
      <p:sp>
        <p:nvSpPr>
          <p:cNvPr id="196" name="Shape 196"/>
          <p:cNvSpPr>
            <a:spLocks noGrp="1"/>
          </p:cNvSpPr>
          <p:nvPr>
            <p:ph type="sldNum" sz="quarter" idx="1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8</a:t>
            </a:fld>
            <a:endParaRPr/>
          </a:p>
        </p:txBody>
      </p:sp>
      <p:sp>
        <p:nvSpPr>
          <p:cNvPr id="2" name="Text Placeholder 1"/>
          <p:cNvSpPr>
            <a:spLocks noGrp="1"/>
          </p:cNvSpPr>
          <p:nvPr>
            <p:ph type="body" sz="quarter" idx="13"/>
          </p:nvPr>
        </p:nvSpPr>
        <p:spPr/>
        <p:txBody>
          <a:bodyPr/>
          <a:lstStyle/>
          <a:p>
            <a:endParaRPr lang="en-US"/>
          </a:p>
        </p:txBody>
      </p:sp>
      <p:sp>
        <p:nvSpPr>
          <p:cNvPr id="3" name="Date Placeholder 2"/>
          <p:cNvSpPr>
            <a:spLocks noGrp="1"/>
          </p:cNvSpPr>
          <p:nvPr>
            <p:ph type="dt" sz="half" idx="10"/>
          </p:nvPr>
        </p:nvSpPr>
        <p:spPr/>
        <p:txBody>
          <a:bodyPr/>
          <a:lstStyle/>
          <a:p>
            <a:r>
              <a:rPr lang="en-US"/>
              <a:t>2019-03-04</a:t>
            </a:r>
          </a:p>
        </p:txBody>
      </p:sp>
      <p:sp>
        <p:nvSpPr>
          <p:cNvPr id="5" name="Footer Placeholder 4"/>
          <p:cNvSpPr>
            <a:spLocks noGrp="1"/>
          </p:cNvSpPr>
          <p:nvPr>
            <p:ph type="ftr" sz="quarter" idx="11"/>
          </p:nvPr>
        </p:nvSpPr>
        <p:spPr/>
        <p:txBody>
          <a:bodyPr/>
          <a:lstStyle/>
          <a:p>
            <a:r>
              <a:rPr lang="en-US"/>
              <a:t>@ LAK EdViz Workshop</a:t>
            </a:r>
          </a:p>
        </p:txBody>
      </p:sp>
      <p:sp>
        <p:nvSpPr>
          <p:cNvPr id="7" name="Oval 6"/>
          <p:cNvSpPr/>
          <p:nvPr/>
        </p:nvSpPr>
        <p:spPr>
          <a:xfrm>
            <a:off x="5433060" y="4849847"/>
            <a:ext cx="320040" cy="320040"/>
          </a:xfrm>
          <a:prstGeom prst="ellipse">
            <a:avLst/>
          </a:prstGeom>
          <a:noFill/>
          <a:ln w="412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480554" y="4849847"/>
            <a:ext cx="320040" cy="320040"/>
          </a:xfrm>
          <a:prstGeom prst="ellipse">
            <a:avLst/>
          </a:prstGeom>
          <a:noFill/>
          <a:ln w="412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010400" y="5385577"/>
            <a:ext cx="320040" cy="320040"/>
          </a:xfrm>
          <a:prstGeom prst="ellipse">
            <a:avLst/>
          </a:prstGeom>
          <a:noFill/>
          <a:ln w="412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015228" y="5385577"/>
            <a:ext cx="320040" cy="320040"/>
          </a:xfrm>
          <a:prstGeom prst="ellipse">
            <a:avLst/>
          </a:prstGeom>
          <a:noFill/>
          <a:ln w="412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753100" y="1784291"/>
            <a:ext cx="1661160" cy="1106311"/>
          </a:xfrm>
          <a:prstGeom prst="rect">
            <a:avLst/>
          </a:prstGeom>
          <a:noFill/>
          <a:ln w="603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010400" y="3795962"/>
            <a:ext cx="320040" cy="320040"/>
          </a:xfrm>
          <a:prstGeom prst="ellipse">
            <a:avLst/>
          </a:prstGeom>
          <a:noFill/>
          <a:ln w="412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015228" y="3795962"/>
            <a:ext cx="320040" cy="320040"/>
          </a:xfrm>
          <a:prstGeom prst="ellipse">
            <a:avLst/>
          </a:prstGeom>
          <a:noFill/>
          <a:ln w="412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A1CA6DF-7057-4667-BA78-216C7DE78F73}"/>
              </a:ext>
            </a:extLst>
          </p:cNvPr>
          <p:cNvSpPr/>
          <p:nvPr/>
        </p:nvSpPr>
        <p:spPr>
          <a:xfrm>
            <a:off x="2209800" y="660400"/>
            <a:ext cx="4610100" cy="811094"/>
          </a:xfrm>
          <a:prstGeom prst="rect">
            <a:avLst/>
          </a:prstGeom>
          <a:noFill/>
          <a:ln w="603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Tree>
    <p:extLst>
      <p:ext uri="{BB962C8B-B14F-4D97-AF65-F5344CB8AC3E}">
        <p14:creationId xmlns:p14="http://schemas.microsoft.com/office/powerpoint/2010/main" val="2474608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196"/>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9</a:t>
            </a:fld>
            <a:endParaRPr/>
          </a:p>
        </p:txBody>
      </p:sp>
      <p:sp>
        <p:nvSpPr>
          <p:cNvPr id="2" name="Text Placeholder 1"/>
          <p:cNvSpPr>
            <a:spLocks noGrp="1"/>
          </p:cNvSpPr>
          <p:nvPr>
            <p:ph type="body" sz="quarter" idx="13"/>
          </p:nvPr>
        </p:nvSpPr>
        <p:spPr/>
        <p:txBody>
          <a:bodyPr/>
          <a:lstStyle/>
          <a:p>
            <a:endParaRPr lang="en-US" dirty="0"/>
          </a:p>
        </p:txBody>
      </p:sp>
      <p:sp>
        <p:nvSpPr>
          <p:cNvPr id="3" name="Date Placeholder 2"/>
          <p:cNvSpPr>
            <a:spLocks noGrp="1"/>
          </p:cNvSpPr>
          <p:nvPr>
            <p:ph type="dt" sz="half" idx="10"/>
          </p:nvPr>
        </p:nvSpPr>
        <p:spPr/>
        <p:txBody>
          <a:bodyPr/>
          <a:lstStyle/>
          <a:p>
            <a:r>
              <a:rPr lang="en-US"/>
              <a:t>2019-03-04</a:t>
            </a:r>
          </a:p>
        </p:txBody>
      </p:sp>
      <p:sp>
        <p:nvSpPr>
          <p:cNvPr id="5" name="Footer Placeholder 4"/>
          <p:cNvSpPr>
            <a:spLocks noGrp="1"/>
          </p:cNvSpPr>
          <p:nvPr>
            <p:ph type="ftr" sz="quarter" idx="11"/>
          </p:nvPr>
        </p:nvSpPr>
        <p:spPr/>
        <p:txBody>
          <a:bodyPr/>
          <a:lstStyle/>
          <a:p>
            <a:r>
              <a:rPr lang="en-US"/>
              <a:t>@ LAK EdViz Workshop</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3438" y="301339"/>
            <a:ext cx="2472267" cy="18542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98" y="301339"/>
            <a:ext cx="2472267" cy="18542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5918" y="301339"/>
            <a:ext cx="2472267" cy="185420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65917" y="4498200"/>
            <a:ext cx="2472267" cy="1854200"/>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93439" y="4510403"/>
            <a:ext cx="2472267" cy="1854200"/>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59145" y="2401921"/>
            <a:ext cx="2472267" cy="1854200"/>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26292" y="2401921"/>
            <a:ext cx="2472267" cy="1854200"/>
          </a:xfrm>
          <a:prstGeom prst="rect">
            <a:avLst/>
          </a:prstGeom>
        </p:spPr>
      </p:pic>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93439" y="2401921"/>
            <a:ext cx="2472267" cy="1854200"/>
          </a:xfrm>
          <a:prstGeom prst="rect">
            <a:avLst/>
          </a:prstGeom>
        </p:spPr>
      </p:pic>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29678" y="301339"/>
            <a:ext cx="2472267" cy="1854200"/>
          </a:xfrm>
          <a:prstGeom prst="rect">
            <a:avLst/>
          </a:prstGeom>
        </p:spPr>
      </p:pic>
      <p:pic>
        <p:nvPicPr>
          <p:cNvPr id="23" name="Picture 2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26293" y="4506453"/>
            <a:ext cx="2472267" cy="1854200"/>
          </a:xfrm>
          <a:prstGeom prst="rect">
            <a:avLst/>
          </a:prstGeom>
        </p:spPr>
      </p:pic>
      <p:pic>
        <p:nvPicPr>
          <p:cNvPr id="24" name="Picture 2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60586" y="2402909"/>
            <a:ext cx="2472267" cy="1854200"/>
          </a:xfrm>
          <a:prstGeom prst="rect">
            <a:avLst/>
          </a:prstGeom>
        </p:spPr>
      </p:pic>
      <p:pic>
        <p:nvPicPr>
          <p:cNvPr id="25" name="Picture 2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60587" y="4504478"/>
            <a:ext cx="2472265" cy="1854199"/>
          </a:xfrm>
          <a:prstGeom prst="rect">
            <a:avLst/>
          </a:prstGeom>
        </p:spPr>
      </p:pic>
    </p:spTree>
    <p:extLst>
      <p:ext uri="{BB962C8B-B14F-4D97-AF65-F5344CB8AC3E}">
        <p14:creationId xmlns:p14="http://schemas.microsoft.com/office/powerpoint/2010/main" val="2465149272"/>
      </p:ext>
    </p:extLst>
  </p:cSld>
  <p:clrMapOvr>
    <a:masterClrMapping/>
  </p:clrMapOvr>
</p:sld>
</file>

<file path=ppt/theme/theme1.xml><?xml version="1.0" encoding="utf-8"?>
<a:theme xmlns:a="http://schemas.openxmlformats.org/drawingml/2006/main" name="Office Theme">
  <a:themeElements>
    <a:clrScheme name="ColorBrewer12">
      <a:dk1>
        <a:sysClr val="windowText" lastClr="000000"/>
      </a:dk1>
      <a:lt1>
        <a:sysClr val="window" lastClr="FFFFFF"/>
      </a:lt1>
      <a:dk2>
        <a:srgbClr val="44546A"/>
      </a:dk2>
      <a:lt2>
        <a:srgbClr val="E7E6E6"/>
      </a:lt2>
      <a:accent1>
        <a:srgbClr val="1F78B4"/>
      </a:accent1>
      <a:accent2>
        <a:srgbClr val="33A02C"/>
      </a:accent2>
      <a:accent3>
        <a:srgbClr val="E31A1C"/>
      </a:accent3>
      <a:accent4>
        <a:srgbClr val="FF7F00"/>
      </a:accent4>
      <a:accent5>
        <a:srgbClr val="6A3D99"/>
      </a:accent5>
      <a:accent6>
        <a:srgbClr val="FFFF33"/>
      </a:accent6>
      <a:hlink>
        <a:srgbClr val="0563C1"/>
      </a:hlink>
      <a:folHlink>
        <a:srgbClr val="954F72"/>
      </a:folHlink>
    </a:clrScheme>
    <a:fontScheme name="Custom 2">
      <a:majorFont>
        <a:latin typeface="Century Gothic"/>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40844</TotalTime>
  <Words>2048</Words>
  <Application>Microsoft Office PowerPoint</Application>
  <PresentationFormat>Widescreen</PresentationFormat>
  <Paragraphs>369</Paragraphs>
  <Slides>33</Slides>
  <Notes>11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Cambria Math</vt:lpstr>
      <vt:lpstr>Century Gothic</vt:lpstr>
      <vt:lpstr>Consolas</vt:lpstr>
      <vt:lpstr>Segoe UI</vt:lpstr>
      <vt:lpstr>Office Theme</vt:lpstr>
      <vt:lpstr>Visualizing the Solution Space of Educational Games using TRESTLE</vt:lpstr>
      <vt:lpstr>What does learner experience look like?</vt:lpstr>
      <vt:lpstr>What does experience look like?</vt:lpstr>
      <vt:lpstr>Seeing Solution Space</vt:lpstr>
      <vt:lpstr>PowerPoint Presentation</vt:lpstr>
      <vt:lpstr>PowerPoint Presentation</vt:lpstr>
      <vt:lpstr>PowerPoint Presentation</vt:lpstr>
      <vt:lpstr>PowerPoint Presentation</vt:lpstr>
      <vt:lpstr>PowerPoint Presentation</vt:lpstr>
      <vt:lpstr>Clustering Player Solutions</vt:lpstr>
      <vt:lpstr>Conceptual Feature Extraction (CFE)</vt:lpstr>
      <vt:lpstr>Does CFE agree with humans?</vt:lpstr>
      <vt:lpstr>Percentage of player solutions that  use the designer envisioned solution</vt:lpstr>
      <vt:lpstr>Percentage of player solutions that  use each unique solution type </vt:lpstr>
      <vt:lpstr>Limitations of CFE</vt:lpstr>
      <vt:lpstr>The TRESTLE Algorithm</vt:lpstr>
      <vt:lpstr>The TRESTLE Algorithm</vt:lpstr>
      <vt:lpstr>Instance Representation in TRESTLE</vt:lpstr>
      <vt:lpstr>Instance Representation in TRESTLE</vt:lpstr>
      <vt:lpstr>Partial Matching</vt:lpstr>
      <vt:lpstr>Flattening</vt:lpstr>
      <vt:lpstr>Categorization Operations</vt:lpstr>
      <vt:lpstr>Categorization</vt:lpstr>
      <vt:lpstr>Do these agree with humans?</vt:lpstr>
      <vt:lpstr>Live Demo?</vt:lpstr>
      <vt:lpstr>Principle Relevant Metrics</vt:lpstr>
      <vt:lpstr>Principle-Relevant Metrics (PRMs)</vt:lpstr>
      <vt:lpstr>Alignment Regression</vt:lpstr>
      <vt:lpstr>Earthquake Math</vt:lpstr>
      <vt:lpstr>First start with the Earthquake</vt:lpstr>
      <vt:lpstr>Now the Tower</vt:lpstr>
      <vt:lpstr>The Energy Imparted on the Tower</vt:lpstr>
      <vt:lpstr>The Final Formula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Seeing Experience from Many Angles: Educational Game Design as a Data-Informed Craft</dc:title>
  <dc:creator>Erik Harpstead</dc:creator>
  <cp:lastModifiedBy>Erik Harpstead</cp:lastModifiedBy>
  <cp:revision>239</cp:revision>
  <dcterms:created xsi:type="dcterms:W3CDTF">2017-01-13T16:44:01Z</dcterms:created>
  <dcterms:modified xsi:type="dcterms:W3CDTF">2019-03-04T19:17:14Z</dcterms:modified>
</cp:coreProperties>
</file>